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oboto"/>
      <p:regular r:id="rId19"/>
      <p:bold r:id="rId20"/>
      <p:italic r:id="rId21"/>
      <p:boldItalic r:id="rId22"/>
    </p:embeddedFont>
    <p:embeddedFont>
      <p:font typeface="Google Sans"/>
      <p:regular r:id="rId23"/>
      <p:bold r:id="rId24"/>
      <p:italic r:id="rId25"/>
      <p:boldItalic r:id="rId26"/>
    </p:embeddedFont>
    <p:embeddedFont>
      <p:font typeface="Roboto Light"/>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GoogleSans-bold.fntdata"/><Relationship Id="rId23" Type="http://schemas.openxmlformats.org/officeDocument/2006/relationships/font" Target="fonts/GoogleSans-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GoogleSans-boldItalic.fntdata"/><Relationship Id="rId25" Type="http://schemas.openxmlformats.org/officeDocument/2006/relationships/font" Target="fonts/GoogleSans-italic.fntdata"/><Relationship Id="rId28" Type="http://schemas.openxmlformats.org/officeDocument/2006/relationships/font" Target="fonts/RobotoLight-bold.fntdata"/><Relationship Id="rId27" Type="http://schemas.openxmlformats.org/officeDocument/2006/relationships/font" Target="fonts/RobotoLight-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Light-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RobotoLight-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regular.fntdata"/><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8e9eac304c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8e9eac304c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d0eb0b5942_1_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d0eb0b5942_1_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d0eb0b5942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d0eb0b5942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d0eb0b5942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d0eb0b5942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d0eb0b58b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d0eb0b58b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d0eb0b58bb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d0eb0b58bb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d0eb0b5942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d0eb0b5942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d0eb0b58bb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d0eb0b58bb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8e9eac304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8e9eac304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8e9eac304c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8e9eac304c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8e9eac304c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8e9eac304c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8e9eac304c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8e9eac304c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slide">
  <p:cSld name="CUSTOM_2_2">
    <p:bg>
      <p:bgPr>
        <a:solidFill>
          <a:srgbClr val="4285F4"/>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956075" y="1361850"/>
            <a:ext cx="6732000" cy="27858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4000">
                <a:solidFill>
                  <a:srgbClr val="FFFFFF"/>
                </a:solidFill>
                <a:latin typeface="Google Sans"/>
                <a:ea typeface="Google Sans"/>
                <a:cs typeface="Google Sans"/>
                <a:sym typeface="Google Sans"/>
              </a:defRPr>
            </a:lvl1pPr>
            <a:lvl2pPr lvl="1" rtl="0">
              <a:spcBef>
                <a:spcPts val="0"/>
              </a:spcBef>
              <a:spcAft>
                <a:spcPts val="0"/>
              </a:spcAft>
              <a:buNone/>
              <a:defRPr sz="3600">
                <a:solidFill>
                  <a:srgbClr val="FFFFFF"/>
                </a:solidFill>
                <a:latin typeface="Google Sans"/>
                <a:ea typeface="Google Sans"/>
                <a:cs typeface="Google Sans"/>
                <a:sym typeface="Google Sans"/>
              </a:defRPr>
            </a:lvl2pPr>
            <a:lvl3pPr lvl="2" rtl="0">
              <a:spcBef>
                <a:spcPts val="0"/>
              </a:spcBef>
              <a:spcAft>
                <a:spcPts val="0"/>
              </a:spcAft>
              <a:buNone/>
              <a:defRPr sz="3600">
                <a:solidFill>
                  <a:srgbClr val="FFFFFF"/>
                </a:solidFill>
                <a:latin typeface="Google Sans"/>
                <a:ea typeface="Google Sans"/>
                <a:cs typeface="Google Sans"/>
                <a:sym typeface="Google Sans"/>
              </a:defRPr>
            </a:lvl3pPr>
            <a:lvl4pPr lvl="3" rtl="0">
              <a:spcBef>
                <a:spcPts val="0"/>
              </a:spcBef>
              <a:spcAft>
                <a:spcPts val="0"/>
              </a:spcAft>
              <a:buNone/>
              <a:defRPr sz="3600">
                <a:solidFill>
                  <a:srgbClr val="FFFFFF"/>
                </a:solidFill>
                <a:latin typeface="Google Sans"/>
                <a:ea typeface="Google Sans"/>
                <a:cs typeface="Google Sans"/>
                <a:sym typeface="Google Sans"/>
              </a:defRPr>
            </a:lvl4pPr>
            <a:lvl5pPr lvl="4" rtl="0">
              <a:spcBef>
                <a:spcPts val="0"/>
              </a:spcBef>
              <a:spcAft>
                <a:spcPts val="0"/>
              </a:spcAft>
              <a:buNone/>
              <a:defRPr sz="3600">
                <a:solidFill>
                  <a:srgbClr val="FFFFFF"/>
                </a:solidFill>
                <a:latin typeface="Google Sans"/>
                <a:ea typeface="Google Sans"/>
                <a:cs typeface="Google Sans"/>
                <a:sym typeface="Google Sans"/>
              </a:defRPr>
            </a:lvl5pPr>
            <a:lvl6pPr lvl="5" rtl="0">
              <a:spcBef>
                <a:spcPts val="0"/>
              </a:spcBef>
              <a:spcAft>
                <a:spcPts val="0"/>
              </a:spcAft>
              <a:buNone/>
              <a:defRPr sz="3600">
                <a:solidFill>
                  <a:srgbClr val="FFFFFF"/>
                </a:solidFill>
                <a:latin typeface="Google Sans"/>
                <a:ea typeface="Google Sans"/>
                <a:cs typeface="Google Sans"/>
                <a:sym typeface="Google Sans"/>
              </a:defRPr>
            </a:lvl6pPr>
            <a:lvl7pPr lvl="6" rtl="0">
              <a:spcBef>
                <a:spcPts val="0"/>
              </a:spcBef>
              <a:spcAft>
                <a:spcPts val="0"/>
              </a:spcAft>
              <a:buNone/>
              <a:defRPr sz="3600">
                <a:solidFill>
                  <a:srgbClr val="FFFFFF"/>
                </a:solidFill>
                <a:latin typeface="Google Sans"/>
                <a:ea typeface="Google Sans"/>
                <a:cs typeface="Google Sans"/>
                <a:sym typeface="Google Sans"/>
              </a:defRPr>
            </a:lvl7pPr>
            <a:lvl8pPr lvl="7" rtl="0">
              <a:spcBef>
                <a:spcPts val="0"/>
              </a:spcBef>
              <a:spcAft>
                <a:spcPts val="0"/>
              </a:spcAft>
              <a:buNone/>
              <a:defRPr sz="3600">
                <a:solidFill>
                  <a:srgbClr val="FFFFFF"/>
                </a:solidFill>
                <a:latin typeface="Google Sans"/>
                <a:ea typeface="Google Sans"/>
                <a:cs typeface="Google Sans"/>
                <a:sym typeface="Google Sans"/>
              </a:defRPr>
            </a:lvl8pPr>
            <a:lvl9pPr lvl="8" rtl="0">
              <a:spcBef>
                <a:spcPts val="0"/>
              </a:spcBef>
              <a:spcAft>
                <a:spcPts val="0"/>
              </a:spcAft>
              <a:buNone/>
              <a:defRPr sz="3600">
                <a:solidFill>
                  <a:srgbClr val="FFFFFF"/>
                </a:solidFill>
                <a:latin typeface="Google Sans"/>
                <a:ea typeface="Google Sans"/>
                <a:cs typeface="Google Sans"/>
                <a:sym typeface="Google Sans"/>
              </a:defRPr>
            </a:lvl9pPr>
          </a:lstStyle>
          <a:p/>
        </p:txBody>
      </p:sp>
      <p:sp>
        <p:nvSpPr>
          <p:cNvPr id="52" name="Google Shape;52;p13"/>
          <p:cNvSpPr txBox="1"/>
          <p:nvPr>
            <p:ph idx="1" type="subTitle"/>
          </p:nvPr>
        </p:nvSpPr>
        <p:spPr>
          <a:xfrm>
            <a:off x="959986" y="822442"/>
            <a:ext cx="7555800" cy="4467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100">
                <a:solidFill>
                  <a:schemeClr val="lt1"/>
                </a:solidFill>
                <a:latin typeface="Roboto Light"/>
                <a:ea typeface="Roboto Light"/>
                <a:cs typeface="Roboto Light"/>
                <a:sym typeface="Roboto Light"/>
              </a:defRPr>
            </a:lvl1pPr>
            <a:lvl2pPr lvl="1" rtl="0">
              <a:spcBef>
                <a:spcPts val="1200"/>
              </a:spcBef>
              <a:spcAft>
                <a:spcPts val="0"/>
              </a:spcAft>
              <a:buNone/>
              <a:defRPr>
                <a:solidFill>
                  <a:schemeClr val="lt1"/>
                </a:solidFill>
              </a:defRPr>
            </a:lvl2pPr>
            <a:lvl3pPr lvl="2" rtl="0">
              <a:spcBef>
                <a:spcPts val="1200"/>
              </a:spcBef>
              <a:spcAft>
                <a:spcPts val="0"/>
              </a:spcAft>
              <a:buNone/>
              <a:defRPr>
                <a:solidFill>
                  <a:schemeClr val="lt1"/>
                </a:solidFill>
              </a:defRPr>
            </a:lvl3pPr>
            <a:lvl4pPr lvl="3" rtl="0">
              <a:spcBef>
                <a:spcPts val="1200"/>
              </a:spcBef>
              <a:spcAft>
                <a:spcPts val="0"/>
              </a:spcAft>
              <a:buNone/>
              <a:defRPr>
                <a:solidFill>
                  <a:schemeClr val="lt1"/>
                </a:solidFill>
              </a:defRPr>
            </a:lvl4pPr>
            <a:lvl5pPr lvl="4" rtl="0">
              <a:spcBef>
                <a:spcPts val="1200"/>
              </a:spcBef>
              <a:spcAft>
                <a:spcPts val="0"/>
              </a:spcAft>
              <a:buNone/>
              <a:defRPr>
                <a:solidFill>
                  <a:schemeClr val="lt1"/>
                </a:solidFill>
              </a:defRPr>
            </a:lvl5pPr>
            <a:lvl6pPr lvl="5" rtl="0">
              <a:spcBef>
                <a:spcPts val="1200"/>
              </a:spcBef>
              <a:spcAft>
                <a:spcPts val="0"/>
              </a:spcAft>
              <a:buNone/>
              <a:defRPr>
                <a:solidFill>
                  <a:schemeClr val="lt1"/>
                </a:solidFill>
              </a:defRPr>
            </a:lvl6pPr>
            <a:lvl7pPr lvl="6" rtl="0">
              <a:spcBef>
                <a:spcPts val="1200"/>
              </a:spcBef>
              <a:spcAft>
                <a:spcPts val="0"/>
              </a:spcAft>
              <a:buNone/>
              <a:defRPr>
                <a:solidFill>
                  <a:schemeClr val="lt1"/>
                </a:solidFill>
              </a:defRPr>
            </a:lvl7pPr>
            <a:lvl8pPr lvl="7" rtl="0">
              <a:spcBef>
                <a:spcPts val="1200"/>
              </a:spcBef>
              <a:spcAft>
                <a:spcPts val="0"/>
              </a:spcAft>
              <a:buNone/>
              <a:defRPr>
                <a:solidFill>
                  <a:schemeClr val="lt1"/>
                </a:solidFill>
              </a:defRPr>
            </a:lvl8pPr>
            <a:lvl9pPr lvl="8" rtl="0">
              <a:spcBef>
                <a:spcPts val="1200"/>
              </a:spcBef>
              <a:spcAft>
                <a:spcPts val="1200"/>
              </a:spcAft>
              <a:buNone/>
              <a:defRPr>
                <a:solidFill>
                  <a:schemeClr val="lt1"/>
                </a:solidFill>
              </a:defRPr>
            </a:lvl9pPr>
          </a:lstStyle>
          <a:p/>
        </p:txBody>
      </p:sp>
      <p:sp>
        <p:nvSpPr>
          <p:cNvPr id="53" name="Google Shape;53;p13"/>
          <p:cNvSpPr/>
          <p:nvPr/>
        </p:nvSpPr>
        <p:spPr>
          <a:xfrm>
            <a:off x="247700" y="4572000"/>
            <a:ext cx="8751900" cy="319800"/>
          </a:xfrm>
          <a:prstGeom prst="rect">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4"/>
          <p:cNvSpPr txBox="1"/>
          <p:nvPr/>
        </p:nvSpPr>
        <p:spPr>
          <a:xfrm>
            <a:off x="440208" y="988609"/>
            <a:ext cx="8205900" cy="2101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300">
                <a:latin typeface="Google Sans"/>
                <a:ea typeface="Google Sans"/>
                <a:cs typeface="Google Sans"/>
                <a:sym typeface="Google Sans"/>
              </a:rPr>
              <a:t>Design a menu &amp; ordering app for a cafe</a:t>
            </a:r>
            <a:endParaRPr sz="3300">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rPr lang="en" sz="3300">
                <a:solidFill>
                  <a:schemeClr val="dk1"/>
                </a:solidFill>
                <a:latin typeface="Google Sans"/>
                <a:ea typeface="Google Sans"/>
                <a:cs typeface="Google Sans"/>
                <a:sym typeface="Google Sans"/>
              </a:rPr>
              <a:t>Updated version #1</a:t>
            </a:r>
            <a:endParaRPr sz="3300">
              <a:latin typeface="Google Sans"/>
              <a:ea typeface="Google Sans"/>
              <a:cs typeface="Google Sans"/>
              <a:sym typeface="Google Sans"/>
            </a:endParaRPr>
          </a:p>
        </p:txBody>
      </p:sp>
      <p:sp>
        <p:nvSpPr>
          <p:cNvPr id="59" name="Google Shape;59;p14"/>
          <p:cNvSpPr txBox="1"/>
          <p:nvPr/>
        </p:nvSpPr>
        <p:spPr>
          <a:xfrm>
            <a:off x="440189" y="2501378"/>
            <a:ext cx="8075700" cy="637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rgbClr val="4285F4"/>
                </a:solidFill>
                <a:latin typeface="Google Sans"/>
                <a:ea typeface="Google Sans"/>
                <a:cs typeface="Google Sans"/>
                <a:sym typeface="Google Sans"/>
              </a:rPr>
              <a:t>17.1.2024</a:t>
            </a:r>
            <a:endParaRPr>
              <a:solidFill>
                <a:srgbClr val="4285F4"/>
              </a:solidFill>
              <a:latin typeface="Google Sans"/>
              <a:ea typeface="Google Sans"/>
              <a:cs typeface="Google Sans"/>
              <a:sym typeface="Google Sans"/>
            </a:endParaRPr>
          </a:p>
        </p:txBody>
      </p:sp>
      <p:sp>
        <p:nvSpPr>
          <p:cNvPr id="60" name="Google Shape;60;p14"/>
          <p:cNvSpPr txBox="1"/>
          <p:nvPr/>
        </p:nvSpPr>
        <p:spPr>
          <a:xfrm>
            <a:off x="442775" y="3728500"/>
            <a:ext cx="2088900" cy="854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000">
                <a:solidFill>
                  <a:srgbClr val="666666"/>
                </a:solidFill>
                <a:latin typeface="Roboto Light"/>
                <a:ea typeface="Roboto Light"/>
                <a:cs typeface="Roboto Light"/>
                <a:sym typeface="Roboto Light"/>
              </a:rPr>
              <a:t>Team</a:t>
            </a:r>
            <a:endParaRPr sz="1000">
              <a:solidFill>
                <a:srgbClr val="666666"/>
              </a:solidFill>
              <a:latin typeface="Roboto Light"/>
              <a:ea typeface="Roboto Light"/>
              <a:cs typeface="Roboto Light"/>
              <a:sym typeface="Roboto Light"/>
            </a:endParaRPr>
          </a:p>
          <a:p>
            <a:pPr indent="0" lvl="0" marL="0" rtl="0" algn="l">
              <a:lnSpc>
                <a:spcPct val="150000"/>
              </a:lnSpc>
              <a:spcBef>
                <a:spcPts val="0"/>
              </a:spcBef>
              <a:spcAft>
                <a:spcPts val="0"/>
              </a:spcAft>
              <a:buNone/>
            </a:pPr>
            <a:r>
              <a:rPr lang="en" sz="1000">
                <a:solidFill>
                  <a:srgbClr val="666666"/>
                </a:solidFill>
                <a:latin typeface="Roboto Light"/>
                <a:ea typeface="Roboto Light"/>
                <a:cs typeface="Roboto Light"/>
                <a:sym typeface="Roboto Light"/>
              </a:rPr>
              <a:t>Jana Nozickova</a:t>
            </a:r>
            <a:br>
              <a:rPr lang="en" sz="1000">
                <a:solidFill>
                  <a:srgbClr val="666666"/>
                </a:solidFill>
                <a:latin typeface="Roboto Light"/>
                <a:ea typeface="Roboto Light"/>
                <a:cs typeface="Roboto Light"/>
                <a:sym typeface="Roboto Light"/>
              </a:rPr>
            </a:br>
            <a:endParaRPr sz="1000">
              <a:solidFill>
                <a:srgbClr val="666666"/>
              </a:solidFill>
              <a:latin typeface="Roboto Light"/>
              <a:ea typeface="Roboto Light"/>
              <a:cs typeface="Roboto Light"/>
              <a:sym typeface="Roboto Light"/>
            </a:endParaRPr>
          </a:p>
          <a:p>
            <a:pPr indent="0" lvl="0" marL="0" rtl="0" algn="l">
              <a:lnSpc>
                <a:spcPct val="150000"/>
              </a:lnSpc>
              <a:spcBef>
                <a:spcPts val="0"/>
              </a:spcBef>
              <a:spcAft>
                <a:spcPts val="0"/>
              </a:spcAft>
              <a:buNone/>
            </a:pPr>
            <a:r>
              <a:rPr lang="en" sz="1000">
                <a:solidFill>
                  <a:srgbClr val="666666"/>
                </a:solidFill>
                <a:latin typeface="Roboto Light"/>
                <a:ea typeface="Roboto Light"/>
                <a:cs typeface="Roboto Light"/>
                <a:sym typeface="Roboto Light"/>
              </a:rPr>
              <a:t>Presentation #2</a:t>
            </a:r>
            <a:endParaRPr sz="1000">
              <a:solidFill>
                <a:srgbClr val="666666"/>
              </a:solidFill>
              <a:latin typeface="Roboto Light"/>
              <a:ea typeface="Roboto Light"/>
              <a:cs typeface="Roboto Light"/>
              <a:sym typeface="Roboto Light"/>
            </a:endParaRPr>
          </a:p>
          <a:p>
            <a:pPr indent="0" lvl="0" marL="0" rtl="0" algn="l">
              <a:lnSpc>
                <a:spcPct val="150000"/>
              </a:lnSpc>
              <a:spcBef>
                <a:spcPts val="0"/>
              </a:spcBef>
              <a:spcAft>
                <a:spcPts val="0"/>
              </a:spcAft>
              <a:buNone/>
            </a:pPr>
            <a:r>
              <a:t/>
            </a:r>
            <a:endParaRPr sz="1000">
              <a:solidFill>
                <a:srgbClr val="666666"/>
              </a:solidFill>
              <a:latin typeface="Roboto Light"/>
              <a:ea typeface="Roboto Light"/>
              <a:cs typeface="Roboto Light"/>
              <a:sym typeface="Roboto Light"/>
            </a:endParaRPr>
          </a:p>
          <a:p>
            <a:pPr indent="0" lvl="0" marL="0" rtl="0" algn="l">
              <a:lnSpc>
                <a:spcPct val="150000"/>
              </a:lnSpc>
              <a:spcBef>
                <a:spcPts val="0"/>
              </a:spcBef>
              <a:spcAft>
                <a:spcPts val="0"/>
              </a:spcAft>
              <a:buNone/>
            </a:pPr>
            <a:r>
              <a:t/>
            </a:r>
            <a:endParaRPr sz="1000">
              <a:solidFill>
                <a:srgbClr val="666666"/>
              </a:solidFill>
              <a:latin typeface="Roboto Light"/>
              <a:ea typeface="Roboto Light"/>
              <a:cs typeface="Roboto Light"/>
              <a:sym typeface="Roboto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3"/>
          <p:cNvSpPr txBox="1"/>
          <p:nvPr/>
        </p:nvSpPr>
        <p:spPr>
          <a:xfrm>
            <a:off x="273625" y="404600"/>
            <a:ext cx="5131200" cy="343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000000"/>
                </a:solidFill>
                <a:latin typeface="Google Sans"/>
                <a:ea typeface="Google Sans"/>
                <a:cs typeface="Google Sans"/>
                <a:sym typeface="Google Sans"/>
              </a:rPr>
              <a:t>Theme #</a:t>
            </a:r>
            <a:r>
              <a:rPr lang="en" sz="1800">
                <a:latin typeface="Google Sans"/>
                <a:ea typeface="Google Sans"/>
                <a:cs typeface="Google Sans"/>
                <a:sym typeface="Google Sans"/>
              </a:rPr>
              <a:t>6</a:t>
            </a:r>
            <a:r>
              <a:rPr lang="en" sz="1800">
                <a:solidFill>
                  <a:srgbClr val="000000"/>
                </a:solidFill>
                <a:latin typeface="Google Sans"/>
                <a:ea typeface="Google Sans"/>
                <a:cs typeface="Google Sans"/>
                <a:sym typeface="Google Sans"/>
              </a:rPr>
              <a:t> </a:t>
            </a:r>
            <a:endParaRPr sz="1800">
              <a:solidFill>
                <a:srgbClr val="000000"/>
              </a:solidFill>
              <a:latin typeface="Google Sans"/>
              <a:ea typeface="Google Sans"/>
              <a:cs typeface="Google Sans"/>
              <a:sym typeface="Google Sans"/>
            </a:endParaRPr>
          </a:p>
          <a:p>
            <a:pPr indent="0" lvl="0" marL="0" rtl="0" algn="l">
              <a:lnSpc>
                <a:spcPct val="115000"/>
              </a:lnSpc>
              <a:spcBef>
                <a:spcPts val="0"/>
              </a:spcBef>
              <a:spcAft>
                <a:spcPts val="0"/>
              </a:spcAft>
              <a:buNone/>
            </a:pPr>
            <a:r>
              <a:t/>
            </a:r>
            <a:endParaRPr sz="1800">
              <a:solidFill>
                <a:srgbClr val="000000"/>
              </a:solidFill>
              <a:latin typeface="Google Sans"/>
              <a:ea typeface="Google Sans"/>
              <a:cs typeface="Google Sans"/>
              <a:sym typeface="Google Sans"/>
            </a:endParaRPr>
          </a:p>
        </p:txBody>
      </p:sp>
      <p:sp>
        <p:nvSpPr>
          <p:cNvPr id="159" name="Google Shape;159;p23"/>
          <p:cNvSpPr txBox="1"/>
          <p:nvPr/>
        </p:nvSpPr>
        <p:spPr>
          <a:xfrm>
            <a:off x="273625" y="971350"/>
            <a:ext cx="3585900" cy="372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5221F"/>
                </a:solidFill>
                <a:latin typeface="Google Sans"/>
                <a:ea typeface="Google Sans"/>
                <a:cs typeface="Google Sans"/>
                <a:sym typeface="Google Sans"/>
              </a:rPr>
              <a:t>For most use</a:t>
            </a:r>
            <a:r>
              <a:rPr lang="en">
                <a:solidFill>
                  <a:srgbClr val="C5221F"/>
                </a:solidFill>
                <a:latin typeface="Google Sans"/>
                <a:ea typeface="Google Sans"/>
                <a:cs typeface="Google Sans"/>
                <a:sym typeface="Google Sans"/>
              </a:rPr>
              <a:t>rs delivery and time searching are intuitive and clear</a:t>
            </a:r>
            <a:r>
              <a:rPr lang="en">
                <a:solidFill>
                  <a:srgbClr val="188038"/>
                </a:solidFill>
                <a:latin typeface="Google Sans"/>
                <a:ea typeface="Google Sans"/>
                <a:cs typeface="Google Sans"/>
                <a:sym typeface="Google Sans"/>
              </a:rPr>
              <a:t>.</a:t>
            </a:r>
            <a:endParaRPr>
              <a:solidFill>
                <a:srgbClr val="C5221F"/>
              </a:solidFill>
              <a:latin typeface="Google Sans"/>
              <a:ea typeface="Google Sans"/>
              <a:cs typeface="Google Sans"/>
              <a:sym typeface="Google Sans"/>
            </a:endParaRPr>
          </a:p>
          <a:p>
            <a:pPr indent="0" lvl="0" marL="0" rtl="0" algn="l">
              <a:spcBef>
                <a:spcPts val="0"/>
              </a:spcBef>
              <a:spcAft>
                <a:spcPts val="0"/>
              </a:spcAft>
              <a:buNone/>
            </a:pPr>
            <a:r>
              <a:t/>
            </a:r>
            <a:endParaRPr>
              <a:solidFill>
                <a:srgbClr val="C5221F"/>
              </a:solidFill>
              <a:latin typeface="Google Sans"/>
              <a:ea typeface="Google Sans"/>
              <a:cs typeface="Google Sans"/>
              <a:sym typeface="Google Sans"/>
            </a:endParaRPr>
          </a:p>
          <a:p>
            <a:pPr indent="0" lvl="0" marL="0" rtl="0" algn="l">
              <a:spcBef>
                <a:spcPts val="0"/>
              </a:spcBef>
              <a:spcAft>
                <a:spcPts val="0"/>
              </a:spcAft>
              <a:buNone/>
            </a:pPr>
            <a:r>
              <a:t/>
            </a:r>
            <a:endParaRPr>
              <a:solidFill>
                <a:srgbClr val="C5221F"/>
              </a:solidFill>
              <a:latin typeface="Google Sans"/>
              <a:ea typeface="Google Sans"/>
              <a:cs typeface="Google Sans"/>
              <a:sym typeface="Google Sans"/>
            </a:endParaRPr>
          </a:p>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a:p>
            <a:pPr indent="-311150" lvl="0" marL="457200" rtl="0" algn="l">
              <a:spcBef>
                <a:spcPts val="0"/>
              </a:spcBef>
              <a:spcAft>
                <a:spcPts val="0"/>
              </a:spcAft>
              <a:buClr>
                <a:srgbClr val="595959"/>
              </a:buClr>
              <a:buSzPts val="1300"/>
              <a:buFont typeface="Roboto Light"/>
              <a:buChar char="●"/>
            </a:pPr>
            <a:r>
              <a:rPr lang="en">
                <a:solidFill>
                  <a:srgbClr val="595959"/>
                </a:solidFill>
                <a:latin typeface="Google Sans"/>
                <a:ea typeface="Google Sans"/>
                <a:cs typeface="Google Sans"/>
                <a:sym typeface="Google Sans"/>
              </a:rPr>
              <a:t> 3 out of 5 participants appreciated the intuitive schedule of delivery and time</a:t>
            </a:r>
            <a:endParaRPr>
              <a:solidFill>
                <a:srgbClr val="595959"/>
              </a:solidFill>
              <a:latin typeface="Google Sans"/>
              <a:ea typeface="Google Sans"/>
              <a:cs typeface="Google Sans"/>
              <a:sym typeface="Google Sans"/>
            </a:endParaRPr>
          </a:p>
          <a:p>
            <a:pPr indent="0" lvl="0" marL="457200" rtl="0" algn="l">
              <a:lnSpc>
                <a:spcPct val="115000"/>
              </a:lnSpc>
              <a:spcBef>
                <a:spcPts val="0"/>
              </a:spcBef>
              <a:spcAft>
                <a:spcPts val="0"/>
              </a:spcAft>
              <a:buNone/>
            </a:pPr>
            <a:r>
              <a:t/>
            </a:r>
            <a:endParaRPr>
              <a:solidFill>
                <a:srgbClr val="595959"/>
              </a:solidFill>
              <a:latin typeface="Google Sans"/>
              <a:ea typeface="Google Sans"/>
              <a:cs typeface="Google Sans"/>
              <a:sym typeface="Google Sans"/>
            </a:endParaRPr>
          </a:p>
          <a:p>
            <a:pPr indent="0" lvl="0" marL="0" rtl="0" algn="l">
              <a:lnSpc>
                <a:spcPct val="115000"/>
              </a:lnSpc>
              <a:spcBef>
                <a:spcPts val="1000"/>
              </a:spcBef>
              <a:spcAft>
                <a:spcPts val="0"/>
              </a:spcAft>
              <a:buNone/>
            </a:pPr>
            <a:r>
              <a:rPr lang="en">
                <a:solidFill>
                  <a:srgbClr val="595959"/>
                </a:solidFill>
                <a:latin typeface="Google Sans"/>
                <a:ea typeface="Google Sans"/>
                <a:cs typeface="Google Sans"/>
                <a:sym typeface="Google Sans"/>
              </a:rPr>
              <a:t>"I like this time schedule, very intuitive."</a:t>
            </a:r>
            <a:endParaRPr>
              <a:solidFill>
                <a:srgbClr val="595959"/>
              </a:solidFill>
              <a:latin typeface="Google Sans"/>
              <a:ea typeface="Google Sans"/>
              <a:cs typeface="Google Sans"/>
              <a:sym typeface="Google Sans"/>
            </a:endParaRPr>
          </a:p>
          <a:p>
            <a:pPr indent="0" lvl="0" marL="0" rtl="0" algn="l">
              <a:lnSpc>
                <a:spcPct val="115000"/>
              </a:lnSpc>
              <a:spcBef>
                <a:spcPts val="1000"/>
              </a:spcBef>
              <a:spcAft>
                <a:spcPts val="0"/>
              </a:spcAft>
              <a:buNone/>
            </a:pPr>
            <a:r>
              <a:t/>
            </a:r>
            <a:endParaRPr>
              <a:solidFill>
                <a:srgbClr val="595959"/>
              </a:solidFill>
              <a:latin typeface="Google Sans"/>
              <a:ea typeface="Google Sans"/>
              <a:cs typeface="Google Sans"/>
              <a:sym typeface="Google Sans"/>
            </a:endParaRPr>
          </a:p>
          <a:p>
            <a:pPr indent="0" lvl="0" marL="0" rtl="0" algn="l">
              <a:spcBef>
                <a:spcPts val="1000"/>
              </a:spcBef>
              <a:spcAft>
                <a:spcPts val="0"/>
              </a:spcAft>
              <a:buClr>
                <a:schemeClr val="dk1"/>
              </a:buClr>
              <a:buSzPts val="1100"/>
              <a:buFont typeface="Arial"/>
              <a:buNone/>
            </a:pPr>
            <a:r>
              <a:rPr b="1" lang="en">
                <a:solidFill>
                  <a:srgbClr val="93C47D"/>
                </a:solidFill>
                <a:latin typeface="Google Sans"/>
                <a:ea typeface="Google Sans"/>
                <a:cs typeface="Google Sans"/>
                <a:sym typeface="Google Sans"/>
              </a:rPr>
              <a:t>Nothing new happened in delivery screen, but new button Edit was added in order to change delivery time easily.</a:t>
            </a:r>
            <a:endParaRPr>
              <a:solidFill>
                <a:srgbClr val="595959"/>
              </a:solidFill>
              <a:latin typeface="Google Sans"/>
              <a:ea typeface="Google Sans"/>
              <a:cs typeface="Google Sans"/>
              <a:sym typeface="Google Sans"/>
            </a:endParaRPr>
          </a:p>
        </p:txBody>
      </p:sp>
      <p:sp>
        <p:nvSpPr>
          <p:cNvPr id="160" name="Google Shape;160;p23"/>
          <p:cNvSpPr/>
          <p:nvPr/>
        </p:nvSpPr>
        <p:spPr>
          <a:xfrm>
            <a:off x="6257053" y="3068575"/>
            <a:ext cx="1732800" cy="501600"/>
          </a:xfrm>
          <a:prstGeom prst="rect">
            <a:avLst/>
          </a:prstGeom>
          <a:noFill/>
          <a:ln cap="flat" cmpd="sng" w="2857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285F4"/>
              </a:solidFill>
            </a:endParaRPr>
          </a:p>
        </p:txBody>
      </p:sp>
      <p:grpSp>
        <p:nvGrpSpPr>
          <p:cNvPr id="161" name="Google Shape;161;p23"/>
          <p:cNvGrpSpPr/>
          <p:nvPr/>
        </p:nvGrpSpPr>
        <p:grpSpPr>
          <a:xfrm>
            <a:off x="6134289" y="2951327"/>
            <a:ext cx="234000" cy="234000"/>
            <a:chOff x="4462947" y="2315504"/>
            <a:chExt cx="234000" cy="234000"/>
          </a:xfrm>
        </p:grpSpPr>
        <p:sp>
          <p:nvSpPr>
            <p:cNvPr id="162" name="Google Shape;162;p23"/>
            <p:cNvSpPr/>
            <p:nvPr/>
          </p:nvSpPr>
          <p:spPr>
            <a:xfrm>
              <a:off x="4504550" y="2364650"/>
              <a:ext cx="165900" cy="165900"/>
            </a:xfrm>
            <a:prstGeom prst="ellipse">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63" name="Google Shape;163;p23"/>
            <p:cNvSpPr txBox="1"/>
            <p:nvPr/>
          </p:nvSpPr>
          <p:spPr>
            <a:xfrm>
              <a:off x="4462947" y="2315504"/>
              <a:ext cx="234000" cy="23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rgbClr val="FFFFFF"/>
                  </a:solidFill>
                  <a:latin typeface="Roboto"/>
                  <a:ea typeface="Roboto"/>
                  <a:cs typeface="Roboto"/>
                  <a:sym typeface="Roboto"/>
                </a:rPr>
                <a:t>a</a:t>
              </a:r>
              <a:endParaRPr sz="900">
                <a:solidFill>
                  <a:srgbClr val="FFFFFF"/>
                </a:solidFill>
                <a:latin typeface="Roboto"/>
                <a:ea typeface="Roboto"/>
                <a:cs typeface="Roboto"/>
                <a:sym typeface="Roboto"/>
              </a:endParaRPr>
            </a:p>
          </p:txBody>
        </p:sp>
      </p:grpSp>
      <p:sp>
        <p:nvSpPr>
          <p:cNvPr id="164" name="Google Shape;164;p23"/>
          <p:cNvSpPr/>
          <p:nvPr/>
        </p:nvSpPr>
        <p:spPr>
          <a:xfrm>
            <a:off x="279375" y="4700968"/>
            <a:ext cx="8562900" cy="1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5" name="Google Shape;165;p23"/>
          <p:cNvPicPr preferRelativeResize="0"/>
          <p:nvPr/>
        </p:nvPicPr>
        <p:blipFill>
          <a:blip r:embed="rId3">
            <a:alphaModFix/>
          </a:blip>
          <a:stretch>
            <a:fillRect/>
          </a:stretch>
        </p:blipFill>
        <p:spPr>
          <a:xfrm>
            <a:off x="3859537" y="-50"/>
            <a:ext cx="2703725" cy="5143499"/>
          </a:xfrm>
          <a:prstGeom prst="rect">
            <a:avLst/>
          </a:prstGeom>
          <a:noFill/>
          <a:ln>
            <a:noFill/>
          </a:ln>
        </p:spPr>
      </p:pic>
      <p:pic>
        <p:nvPicPr>
          <p:cNvPr id="166" name="Google Shape;166;p23"/>
          <p:cNvPicPr preferRelativeResize="0"/>
          <p:nvPr/>
        </p:nvPicPr>
        <p:blipFill>
          <a:blip r:embed="rId4">
            <a:alphaModFix/>
          </a:blip>
          <a:stretch>
            <a:fillRect/>
          </a:stretch>
        </p:blipFill>
        <p:spPr>
          <a:xfrm>
            <a:off x="6496938" y="0"/>
            <a:ext cx="2647073" cy="5143500"/>
          </a:xfrm>
          <a:prstGeom prst="rect">
            <a:avLst/>
          </a:prstGeom>
          <a:noFill/>
          <a:ln>
            <a:noFill/>
          </a:ln>
        </p:spPr>
      </p:pic>
      <p:sp>
        <p:nvSpPr>
          <p:cNvPr id="167" name="Google Shape;167;p23"/>
          <p:cNvSpPr/>
          <p:nvPr/>
        </p:nvSpPr>
        <p:spPr>
          <a:xfrm>
            <a:off x="8153600" y="2108325"/>
            <a:ext cx="764100" cy="843000"/>
          </a:xfrm>
          <a:prstGeom prst="rect">
            <a:avLst/>
          </a:prstGeom>
          <a:noFill/>
          <a:ln cap="flat" cmpd="sng" w="114300">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4"/>
          <p:cNvSpPr txBox="1"/>
          <p:nvPr>
            <p:ph type="title"/>
          </p:nvPr>
        </p:nvSpPr>
        <p:spPr>
          <a:xfrm>
            <a:off x="956075" y="1361850"/>
            <a:ext cx="7443000" cy="2785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Insights &amp; Recommendations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5"/>
          <p:cNvSpPr/>
          <p:nvPr/>
        </p:nvSpPr>
        <p:spPr>
          <a:xfrm>
            <a:off x="358600" y="1064550"/>
            <a:ext cx="8438100" cy="3430200"/>
          </a:xfrm>
          <a:prstGeom prst="rect">
            <a:avLst/>
          </a:pr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5"/>
          <p:cNvSpPr txBox="1"/>
          <p:nvPr/>
        </p:nvSpPr>
        <p:spPr>
          <a:xfrm>
            <a:off x="273625" y="404600"/>
            <a:ext cx="5131200" cy="343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000000"/>
                </a:solidFill>
                <a:latin typeface="Google Sans"/>
                <a:ea typeface="Google Sans"/>
                <a:cs typeface="Google Sans"/>
                <a:sym typeface="Google Sans"/>
              </a:rPr>
              <a:t>Recommendations for additional research</a:t>
            </a:r>
            <a:endParaRPr sz="1800">
              <a:solidFill>
                <a:srgbClr val="000000"/>
              </a:solidFill>
              <a:latin typeface="Google Sans"/>
              <a:ea typeface="Google Sans"/>
              <a:cs typeface="Google Sans"/>
              <a:sym typeface="Google Sans"/>
            </a:endParaRPr>
          </a:p>
          <a:p>
            <a:pPr indent="0" lvl="0" marL="0" rtl="0" algn="l">
              <a:lnSpc>
                <a:spcPct val="115000"/>
              </a:lnSpc>
              <a:spcBef>
                <a:spcPts val="0"/>
              </a:spcBef>
              <a:spcAft>
                <a:spcPts val="0"/>
              </a:spcAft>
              <a:buNone/>
            </a:pPr>
            <a:r>
              <a:t/>
            </a:r>
            <a:endParaRPr sz="1800">
              <a:solidFill>
                <a:srgbClr val="000000"/>
              </a:solidFill>
              <a:latin typeface="Google Sans"/>
              <a:ea typeface="Google Sans"/>
              <a:cs typeface="Google Sans"/>
              <a:sym typeface="Google Sans"/>
            </a:endParaRPr>
          </a:p>
          <a:p>
            <a:pPr indent="0" lvl="0" marL="0" rtl="0" algn="l">
              <a:lnSpc>
                <a:spcPct val="115000"/>
              </a:lnSpc>
              <a:spcBef>
                <a:spcPts val="0"/>
              </a:spcBef>
              <a:spcAft>
                <a:spcPts val="0"/>
              </a:spcAft>
              <a:buNone/>
            </a:pPr>
            <a:r>
              <a:t/>
            </a:r>
            <a:endParaRPr sz="1800">
              <a:solidFill>
                <a:srgbClr val="000000"/>
              </a:solidFill>
              <a:latin typeface="Google Sans"/>
              <a:ea typeface="Google Sans"/>
              <a:cs typeface="Google Sans"/>
              <a:sym typeface="Google Sans"/>
            </a:endParaRPr>
          </a:p>
        </p:txBody>
      </p:sp>
      <p:sp>
        <p:nvSpPr>
          <p:cNvPr id="179" name="Google Shape;179;p25"/>
          <p:cNvSpPr txBox="1"/>
          <p:nvPr/>
        </p:nvSpPr>
        <p:spPr>
          <a:xfrm>
            <a:off x="486650" y="1252475"/>
            <a:ext cx="6017400" cy="30702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595959"/>
              </a:buClr>
              <a:buSzPts val="1300"/>
              <a:buFont typeface="Roboto Light"/>
              <a:buChar char="●"/>
            </a:pPr>
            <a:r>
              <a:rPr lang="en" sz="1300">
                <a:solidFill>
                  <a:srgbClr val="595959"/>
                </a:solidFill>
                <a:latin typeface="Roboto Light"/>
                <a:ea typeface="Roboto Light"/>
                <a:cs typeface="Roboto Light"/>
                <a:sym typeface="Roboto Light"/>
              </a:rPr>
              <a:t>Additional research</a:t>
            </a:r>
            <a:endParaRPr sz="1300">
              <a:solidFill>
                <a:srgbClr val="595959"/>
              </a:solidFill>
              <a:latin typeface="Roboto Light"/>
              <a:ea typeface="Roboto Light"/>
              <a:cs typeface="Roboto Light"/>
              <a:sym typeface="Roboto Light"/>
            </a:endParaRPr>
          </a:p>
          <a:p>
            <a:pPr indent="0" lvl="0" marL="0" rtl="0" algn="l">
              <a:lnSpc>
                <a:spcPct val="115000"/>
              </a:lnSpc>
              <a:spcBef>
                <a:spcPts val="0"/>
              </a:spcBef>
              <a:spcAft>
                <a:spcPts val="0"/>
              </a:spcAft>
              <a:buNone/>
            </a:pPr>
            <a:r>
              <a:rPr lang="en" sz="1300">
                <a:solidFill>
                  <a:srgbClr val="595959"/>
                </a:solidFill>
                <a:latin typeface="Roboto Light"/>
                <a:ea typeface="Roboto Light"/>
                <a:cs typeface="Roboto Light"/>
                <a:sym typeface="Roboto Light"/>
              </a:rPr>
              <a:t>additional accessibility research is recommend, as it is sometimes difficult to recruit enough users with disabilities in the first session. This can also be applied to any participants from underrepresented groups. Additional research might be helpful.</a:t>
            </a:r>
            <a:endParaRPr sz="1300">
              <a:solidFill>
                <a:srgbClr val="595959"/>
              </a:solidFill>
              <a:latin typeface="Roboto Light"/>
              <a:ea typeface="Roboto Light"/>
              <a:cs typeface="Roboto Light"/>
              <a:sym typeface="Roboto Light"/>
            </a:endParaRPr>
          </a:p>
          <a:p>
            <a:pPr indent="0" lvl="0" marL="0" rtl="0" algn="l">
              <a:lnSpc>
                <a:spcPct val="115000"/>
              </a:lnSpc>
              <a:spcBef>
                <a:spcPts val="0"/>
              </a:spcBef>
              <a:spcAft>
                <a:spcPts val="0"/>
              </a:spcAft>
              <a:buNone/>
            </a:pPr>
            <a:r>
              <a:t/>
            </a:r>
            <a:endParaRPr sz="1300">
              <a:solidFill>
                <a:srgbClr val="595959"/>
              </a:solidFill>
              <a:latin typeface="Roboto Light"/>
              <a:ea typeface="Roboto Light"/>
              <a:cs typeface="Roboto Light"/>
              <a:sym typeface="Roboto Light"/>
            </a:endParaRPr>
          </a:p>
          <a:p>
            <a:pPr indent="-311150" lvl="0" marL="457200" rtl="0" algn="l">
              <a:lnSpc>
                <a:spcPct val="115000"/>
              </a:lnSpc>
              <a:spcBef>
                <a:spcPts val="1600"/>
              </a:spcBef>
              <a:spcAft>
                <a:spcPts val="0"/>
              </a:spcAft>
              <a:buClr>
                <a:schemeClr val="dk2"/>
              </a:buClr>
              <a:buSzPts val="1300"/>
              <a:buFont typeface="Roboto Light"/>
              <a:buChar char="●"/>
            </a:pPr>
            <a:r>
              <a:rPr lang="en" sz="1300">
                <a:solidFill>
                  <a:schemeClr val="dk2"/>
                </a:solidFill>
                <a:latin typeface="Roboto Light"/>
                <a:ea typeface="Roboto Light"/>
                <a:cs typeface="Roboto Light"/>
                <a:sym typeface="Roboto Light"/>
              </a:rPr>
              <a:t>Next steps / Recommendations</a:t>
            </a:r>
            <a:endParaRPr sz="1300">
              <a:solidFill>
                <a:schemeClr val="dk2"/>
              </a:solidFill>
              <a:latin typeface="Roboto Light"/>
              <a:ea typeface="Roboto Light"/>
              <a:cs typeface="Roboto Light"/>
              <a:sym typeface="Roboto Light"/>
            </a:endParaRPr>
          </a:p>
          <a:p>
            <a:pPr indent="0" lvl="0" marL="0" rtl="0" algn="l">
              <a:lnSpc>
                <a:spcPct val="115000"/>
              </a:lnSpc>
              <a:spcBef>
                <a:spcPts val="0"/>
              </a:spcBef>
              <a:spcAft>
                <a:spcPts val="0"/>
              </a:spcAft>
              <a:buNone/>
            </a:pPr>
            <a:r>
              <a:rPr lang="en" sz="1300">
                <a:solidFill>
                  <a:schemeClr val="dk2"/>
                </a:solidFill>
                <a:latin typeface="Roboto Light"/>
                <a:ea typeface="Roboto Light"/>
                <a:cs typeface="Roboto Light"/>
                <a:sym typeface="Roboto Light"/>
              </a:rPr>
              <a:t>1 realize new accessibility research with another group of users</a:t>
            </a:r>
            <a:endParaRPr sz="1300">
              <a:solidFill>
                <a:schemeClr val="dk2"/>
              </a:solidFill>
              <a:latin typeface="Roboto Light"/>
              <a:ea typeface="Roboto Light"/>
              <a:cs typeface="Roboto Light"/>
              <a:sym typeface="Roboto Light"/>
            </a:endParaRPr>
          </a:p>
          <a:p>
            <a:pPr indent="0" lvl="0" marL="0" rtl="0" algn="l">
              <a:lnSpc>
                <a:spcPct val="115000"/>
              </a:lnSpc>
              <a:spcBef>
                <a:spcPts val="0"/>
              </a:spcBef>
              <a:spcAft>
                <a:spcPts val="0"/>
              </a:spcAft>
              <a:buNone/>
            </a:pPr>
            <a:r>
              <a:rPr lang="en" sz="1300">
                <a:solidFill>
                  <a:schemeClr val="dk2"/>
                </a:solidFill>
                <a:latin typeface="Roboto Light"/>
                <a:ea typeface="Roboto Light"/>
                <a:cs typeface="Roboto Light"/>
                <a:sym typeface="Roboto Light"/>
              </a:rPr>
              <a:t>2 analyze the research, if some issue with priority P0 or P1 is needed to implement</a:t>
            </a:r>
            <a:endParaRPr sz="1300">
              <a:solidFill>
                <a:schemeClr val="dk2"/>
              </a:solidFill>
              <a:latin typeface="Roboto Light"/>
              <a:ea typeface="Roboto Light"/>
              <a:cs typeface="Roboto Light"/>
              <a:sym typeface="Roboto Light"/>
            </a:endParaRPr>
          </a:p>
          <a:p>
            <a:pPr indent="0" lvl="0" marL="0" rtl="0" algn="l">
              <a:lnSpc>
                <a:spcPct val="115000"/>
              </a:lnSpc>
              <a:spcBef>
                <a:spcPts val="0"/>
              </a:spcBef>
              <a:spcAft>
                <a:spcPts val="0"/>
              </a:spcAft>
              <a:buNone/>
            </a:pPr>
            <a:r>
              <a:rPr lang="en" sz="1300">
                <a:solidFill>
                  <a:schemeClr val="dk2"/>
                </a:solidFill>
                <a:latin typeface="Roboto Light"/>
                <a:ea typeface="Roboto Light"/>
                <a:cs typeface="Roboto Light"/>
                <a:sym typeface="Roboto Light"/>
              </a:rPr>
              <a:t>3 analyze and summarize data from the research</a:t>
            </a:r>
            <a:endParaRPr sz="1300">
              <a:solidFill>
                <a:srgbClr val="595959"/>
              </a:solidFill>
              <a:latin typeface="Roboto Light"/>
              <a:ea typeface="Roboto Light"/>
              <a:cs typeface="Roboto Light"/>
              <a:sym typeface="Roboto 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6"/>
          <p:cNvSpPr txBox="1"/>
          <p:nvPr/>
        </p:nvSpPr>
        <p:spPr>
          <a:xfrm>
            <a:off x="954116" y="1202218"/>
            <a:ext cx="6110400" cy="2101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4600">
                <a:solidFill>
                  <a:srgbClr val="000000"/>
                </a:solidFill>
                <a:latin typeface="Google Sans"/>
                <a:ea typeface="Google Sans"/>
                <a:cs typeface="Google Sans"/>
                <a:sym typeface="Google Sans"/>
              </a:rPr>
              <a:t>Thank you!</a:t>
            </a:r>
            <a:endParaRPr sz="4600">
              <a:solidFill>
                <a:srgbClr val="000000"/>
              </a:solidFill>
              <a:latin typeface="Google Sans"/>
              <a:ea typeface="Google Sans"/>
              <a:cs typeface="Google Sans"/>
              <a:sym typeface="Google Sans"/>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5"/>
          <p:cNvSpPr txBox="1"/>
          <p:nvPr/>
        </p:nvSpPr>
        <p:spPr>
          <a:xfrm>
            <a:off x="25" y="404600"/>
            <a:ext cx="9144000" cy="578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rgbClr val="434343"/>
                </a:solidFill>
                <a:latin typeface="Google Sans"/>
                <a:ea typeface="Google Sans"/>
                <a:cs typeface="Google Sans"/>
                <a:sym typeface="Google Sans"/>
              </a:rPr>
              <a:t>Quick</a:t>
            </a:r>
            <a:r>
              <a:rPr lang="en" sz="1200">
                <a:solidFill>
                  <a:srgbClr val="1F1F1F"/>
                </a:solidFill>
                <a:highlight>
                  <a:srgbClr val="FFFFFF"/>
                </a:highlight>
              </a:rPr>
              <a:t> </a:t>
            </a:r>
            <a:r>
              <a:rPr b="1" lang="en" sz="2000">
                <a:solidFill>
                  <a:srgbClr val="434343"/>
                </a:solidFill>
                <a:latin typeface="Google Sans"/>
                <a:ea typeface="Google Sans"/>
                <a:cs typeface="Google Sans"/>
                <a:sym typeface="Google Sans"/>
              </a:rPr>
              <a:t>Recap</a:t>
            </a:r>
            <a:endParaRPr b="1" sz="2000">
              <a:solidFill>
                <a:srgbClr val="434343"/>
              </a:solidFill>
              <a:latin typeface="Google Sans"/>
              <a:ea typeface="Google Sans"/>
              <a:cs typeface="Google Sans"/>
              <a:sym typeface="Google Sans"/>
            </a:endParaRPr>
          </a:p>
        </p:txBody>
      </p:sp>
      <p:sp>
        <p:nvSpPr>
          <p:cNvPr id="66" name="Google Shape;66;p15"/>
          <p:cNvSpPr txBox="1"/>
          <p:nvPr/>
        </p:nvSpPr>
        <p:spPr>
          <a:xfrm>
            <a:off x="1189800" y="983000"/>
            <a:ext cx="6764400" cy="22176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rgbClr val="5E6268"/>
                </a:solidFill>
                <a:latin typeface="Google Sans"/>
                <a:ea typeface="Google Sans"/>
                <a:cs typeface="Google Sans"/>
                <a:sym typeface="Google Sans"/>
              </a:rPr>
              <a:t>In the first presentation the study details, themes and insights of the App were presented. Look at the detail here: xxxxxxxxxxxxxx</a:t>
            </a:r>
            <a:endParaRPr>
              <a:solidFill>
                <a:srgbClr val="5E6268"/>
              </a:solidFill>
              <a:latin typeface="Google Sans"/>
              <a:ea typeface="Google Sans"/>
              <a:cs typeface="Google Sans"/>
              <a:sym typeface="Google Sans"/>
            </a:endParaRPr>
          </a:p>
          <a:p>
            <a:pPr indent="0" lvl="0" marL="0" rtl="0" algn="l">
              <a:lnSpc>
                <a:spcPct val="150000"/>
              </a:lnSpc>
              <a:spcBef>
                <a:spcPts val="1600"/>
              </a:spcBef>
              <a:spcAft>
                <a:spcPts val="0"/>
              </a:spcAft>
              <a:buNone/>
            </a:pPr>
            <a:r>
              <a:t/>
            </a:r>
            <a:endParaRPr>
              <a:solidFill>
                <a:srgbClr val="5E6268"/>
              </a:solidFill>
              <a:latin typeface="Google Sans"/>
              <a:ea typeface="Google Sans"/>
              <a:cs typeface="Google Sans"/>
              <a:sym typeface="Google Sans"/>
            </a:endParaRPr>
          </a:p>
          <a:p>
            <a:pPr indent="0" lvl="0" marL="0" rtl="0" algn="l">
              <a:lnSpc>
                <a:spcPct val="150000"/>
              </a:lnSpc>
              <a:spcBef>
                <a:spcPts val="1600"/>
              </a:spcBef>
              <a:spcAft>
                <a:spcPts val="0"/>
              </a:spcAft>
              <a:buNone/>
            </a:pPr>
            <a:r>
              <a:t/>
            </a:r>
            <a:endParaRPr>
              <a:solidFill>
                <a:srgbClr val="5E6268"/>
              </a:solidFill>
              <a:latin typeface="Google Sans"/>
              <a:ea typeface="Google Sans"/>
              <a:cs typeface="Google Sans"/>
              <a:sym typeface="Google Sans"/>
            </a:endParaRPr>
          </a:p>
          <a:p>
            <a:pPr indent="0" lvl="0" marL="0" rtl="0" algn="l">
              <a:lnSpc>
                <a:spcPct val="150000"/>
              </a:lnSpc>
              <a:spcBef>
                <a:spcPts val="1600"/>
              </a:spcBef>
              <a:spcAft>
                <a:spcPts val="0"/>
              </a:spcAft>
              <a:buNone/>
            </a:pPr>
            <a:r>
              <a:t/>
            </a:r>
            <a:endParaRPr>
              <a:solidFill>
                <a:srgbClr val="5E6268"/>
              </a:solidFill>
              <a:latin typeface="Google Sans"/>
              <a:ea typeface="Google Sans"/>
              <a:cs typeface="Google Sans"/>
              <a:sym typeface="Google Sans"/>
            </a:endParaRPr>
          </a:p>
          <a:p>
            <a:pPr indent="0" lvl="0" marL="0" rtl="0" algn="l">
              <a:lnSpc>
                <a:spcPct val="150000"/>
              </a:lnSpc>
              <a:spcBef>
                <a:spcPts val="1600"/>
              </a:spcBef>
              <a:spcAft>
                <a:spcPts val="0"/>
              </a:spcAft>
              <a:buNone/>
            </a:pPr>
            <a:r>
              <a:t/>
            </a:r>
            <a:endParaRPr>
              <a:solidFill>
                <a:srgbClr val="5E6268"/>
              </a:solidFill>
              <a:latin typeface="Google Sans"/>
              <a:ea typeface="Google Sans"/>
              <a:cs typeface="Google Sans"/>
              <a:sym typeface="Google Sans"/>
            </a:endParaRPr>
          </a:p>
          <a:p>
            <a:pPr indent="0" lvl="0" marL="0" rtl="0" algn="l">
              <a:lnSpc>
                <a:spcPct val="150000"/>
              </a:lnSpc>
              <a:spcBef>
                <a:spcPts val="1600"/>
              </a:spcBef>
              <a:spcAft>
                <a:spcPts val="0"/>
              </a:spcAft>
              <a:buNone/>
            </a:pPr>
            <a:r>
              <a:rPr lang="en">
                <a:solidFill>
                  <a:srgbClr val="5E6268"/>
                </a:solidFill>
                <a:latin typeface="Google Sans"/>
                <a:ea typeface="Google Sans"/>
                <a:cs typeface="Google Sans"/>
                <a:sym typeface="Google Sans"/>
              </a:rPr>
              <a:t>Research insights and recommendation were implemented in the new prototype. Let's check it out new findings!</a:t>
            </a:r>
            <a:endParaRPr>
              <a:solidFill>
                <a:srgbClr val="5E6268"/>
              </a:solidFill>
              <a:latin typeface="Google Sans"/>
              <a:ea typeface="Google Sans"/>
              <a:cs typeface="Google Sans"/>
              <a:sym typeface="Google Sans"/>
            </a:endParaRPr>
          </a:p>
          <a:p>
            <a:pPr indent="0" lvl="0" marL="0" rtl="0" algn="l">
              <a:lnSpc>
                <a:spcPct val="150000"/>
              </a:lnSpc>
              <a:spcBef>
                <a:spcPts val="1600"/>
              </a:spcBef>
              <a:spcAft>
                <a:spcPts val="1600"/>
              </a:spcAft>
              <a:buNone/>
            </a:pPr>
            <a:r>
              <a:t/>
            </a:r>
            <a:endParaRPr b="1" sz="1500">
              <a:solidFill>
                <a:srgbClr val="4285F4"/>
              </a:solidFill>
              <a:latin typeface="Google Sans"/>
              <a:ea typeface="Google Sans"/>
              <a:cs typeface="Google Sans"/>
              <a:sym typeface="Google Sans"/>
            </a:endParaRPr>
          </a:p>
        </p:txBody>
      </p:sp>
      <p:sp>
        <p:nvSpPr>
          <p:cNvPr id="67" name="Google Shape;67;p15"/>
          <p:cNvSpPr/>
          <p:nvPr/>
        </p:nvSpPr>
        <p:spPr>
          <a:xfrm>
            <a:off x="1762679" y="2225441"/>
            <a:ext cx="1121100" cy="1121100"/>
          </a:xfrm>
          <a:prstGeom prst="ellipse">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5"/>
          <p:cNvSpPr/>
          <p:nvPr/>
        </p:nvSpPr>
        <p:spPr>
          <a:xfrm>
            <a:off x="3226925" y="2225441"/>
            <a:ext cx="1121100" cy="1121100"/>
          </a:xfrm>
          <a:prstGeom prst="ellipse">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5"/>
          <p:cNvSpPr/>
          <p:nvPr/>
        </p:nvSpPr>
        <p:spPr>
          <a:xfrm>
            <a:off x="4742706" y="2225441"/>
            <a:ext cx="1121100" cy="1121100"/>
          </a:xfrm>
          <a:prstGeom prst="ellipse">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5"/>
          <p:cNvSpPr/>
          <p:nvPr/>
        </p:nvSpPr>
        <p:spPr>
          <a:xfrm>
            <a:off x="6258486" y="2225441"/>
            <a:ext cx="1121100" cy="1121100"/>
          </a:xfrm>
          <a:prstGeom prst="ellipse">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5"/>
          <p:cNvSpPr txBox="1"/>
          <p:nvPr/>
        </p:nvSpPr>
        <p:spPr>
          <a:xfrm>
            <a:off x="1587079" y="2396150"/>
            <a:ext cx="1203900" cy="6564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rPr lang="en" sz="900">
                <a:solidFill>
                  <a:srgbClr val="FFFFFF"/>
                </a:solidFill>
                <a:latin typeface="Google Sans"/>
                <a:ea typeface="Google Sans"/>
                <a:cs typeface="Google Sans"/>
                <a:sym typeface="Google Sans"/>
              </a:rPr>
              <a:t>no final summary before order</a:t>
            </a:r>
            <a:endParaRPr sz="900">
              <a:solidFill>
                <a:srgbClr val="FFFFFF"/>
              </a:solidFill>
              <a:latin typeface="Google Sans"/>
              <a:ea typeface="Google Sans"/>
              <a:cs typeface="Google Sans"/>
              <a:sym typeface="Google Sans"/>
            </a:endParaRPr>
          </a:p>
        </p:txBody>
      </p:sp>
      <p:sp>
        <p:nvSpPr>
          <p:cNvPr id="72" name="Google Shape;72;p15"/>
          <p:cNvSpPr txBox="1"/>
          <p:nvPr/>
        </p:nvSpPr>
        <p:spPr>
          <a:xfrm>
            <a:off x="2905273" y="2396138"/>
            <a:ext cx="1532400" cy="874500"/>
          </a:xfrm>
          <a:prstGeom prst="rect">
            <a:avLst/>
          </a:prstGeom>
          <a:noFill/>
          <a:ln>
            <a:noFill/>
          </a:ln>
        </p:spPr>
        <p:txBody>
          <a:bodyPr anchorCtr="0" anchor="t" bIns="91425" lIns="91425" spcFirstLastPara="1" rIns="91425" wrap="square" tIns="91425">
            <a:noAutofit/>
          </a:bodyPr>
          <a:lstStyle/>
          <a:p>
            <a:pPr indent="0" lvl="0" marL="457200" marR="0" rtl="0" algn="l">
              <a:lnSpc>
                <a:spcPct val="100000"/>
              </a:lnSpc>
              <a:spcBef>
                <a:spcPts val="0"/>
              </a:spcBef>
              <a:spcAft>
                <a:spcPts val="0"/>
              </a:spcAft>
              <a:buNone/>
            </a:pPr>
            <a:r>
              <a:rPr lang="en" sz="900">
                <a:solidFill>
                  <a:schemeClr val="lt1"/>
                </a:solidFill>
                <a:latin typeface="Google Sans"/>
                <a:ea typeface="Google Sans"/>
                <a:cs typeface="Google Sans"/>
                <a:sym typeface="Google Sans"/>
              </a:rPr>
              <a:t>it is possible to order the item only from the item detail</a:t>
            </a:r>
            <a:endParaRPr sz="900">
              <a:solidFill>
                <a:schemeClr val="lt1"/>
              </a:solidFill>
              <a:latin typeface="Google Sans"/>
              <a:ea typeface="Google Sans"/>
              <a:cs typeface="Google Sans"/>
              <a:sym typeface="Google Sans"/>
            </a:endParaRPr>
          </a:p>
        </p:txBody>
      </p:sp>
      <p:sp>
        <p:nvSpPr>
          <p:cNvPr id="73" name="Google Shape;73;p15"/>
          <p:cNvSpPr txBox="1"/>
          <p:nvPr/>
        </p:nvSpPr>
        <p:spPr>
          <a:xfrm>
            <a:off x="4787520" y="2454558"/>
            <a:ext cx="1121100" cy="97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lt1"/>
                </a:solidFill>
                <a:latin typeface="Google Sans"/>
                <a:ea typeface="Google Sans"/>
                <a:cs typeface="Google Sans"/>
                <a:sym typeface="Google Sans"/>
              </a:rPr>
              <a:t>Users like saved information in their profile</a:t>
            </a:r>
            <a:endParaRPr sz="900">
              <a:solidFill>
                <a:schemeClr val="lt1"/>
              </a:solidFill>
              <a:latin typeface="Google Sans"/>
              <a:ea typeface="Google Sans"/>
              <a:cs typeface="Google Sans"/>
              <a:sym typeface="Google Sans"/>
            </a:endParaRPr>
          </a:p>
          <a:p>
            <a:pPr indent="0" lvl="0" marL="0" rtl="0" algn="ctr">
              <a:spcBef>
                <a:spcPts val="0"/>
              </a:spcBef>
              <a:spcAft>
                <a:spcPts val="1600"/>
              </a:spcAft>
              <a:buNone/>
            </a:pPr>
            <a:r>
              <a:t/>
            </a:r>
            <a:endParaRPr sz="900">
              <a:solidFill>
                <a:schemeClr val="lt1"/>
              </a:solidFill>
              <a:latin typeface="Google Sans"/>
              <a:ea typeface="Google Sans"/>
              <a:cs typeface="Google Sans"/>
              <a:sym typeface="Google Sans"/>
            </a:endParaRPr>
          </a:p>
        </p:txBody>
      </p:sp>
      <p:sp>
        <p:nvSpPr>
          <p:cNvPr id="74" name="Google Shape;74;p15"/>
          <p:cNvSpPr txBox="1"/>
          <p:nvPr/>
        </p:nvSpPr>
        <p:spPr>
          <a:xfrm>
            <a:off x="5994750" y="2395100"/>
            <a:ext cx="1532400" cy="7818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rPr lang="en" sz="900">
                <a:solidFill>
                  <a:schemeClr val="lt1"/>
                </a:solidFill>
                <a:latin typeface="Google Sans"/>
                <a:ea typeface="Google Sans"/>
                <a:cs typeface="Google Sans"/>
                <a:sym typeface="Google Sans"/>
              </a:rPr>
              <a:t>Appreciate a map or some help when adding an address</a:t>
            </a:r>
            <a:endParaRPr sz="900">
              <a:solidFill>
                <a:schemeClr val="lt1"/>
              </a:solidFill>
              <a:latin typeface="Google Sans"/>
              <a:ea typeface="Google Sans"/>
              <a:cs typeface="Google Sans"/>
              <a:sym typeface="Google Sans"/>
            </a:endParaRPr>
          </a:p>
          <a:p>
            <a:pPr indent="0" lvl="0" marL="0" rtl="0" algn="ctr">
              <a:spcBef>
                <a:spcPts val="0"/>
              </a:spcBef>
              <a:spcAft>
                <a:spcPts val="1600"/>
              </a:spcAft>
              <a:buNone/>
            </a:pPr>
            <a:r>
              <a:t/>
            </a:r>
            <a:endParaRPr sz="900">
              <a:solidFill>
                <a:schemeClr val="lt1"/>
              </a:solidFill>
              <a:latin typeface="Google Sans"/>
              <a:ea typeface="Google Sans"/>
              <a:cs typeface="Google Sans"/>
              <a:sym typeface="Google Sans"/>
            </a:endParaRPr>
          </a:p>
        </p:txBody>
      </p:sp>
      <p:sp>
        <p:nvSpPr>
          <p:cNvPr id="75" name="Google Shape;75;p15"/>
          <p:cNvSpPr txBox="1"/>
          <p:nvPr/>
        </p:nvSpPr>
        <p:spPr>
          <a:xfrm>
            <a:off x="1258952" y="1815250"/>
            <a:ext cx="3115800" cy="326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latin typeface="Google Sans"/>
                <a:ea typeface="Google Sans"/>
                <a:cs typeface="Google Sans"/>
                <a:sym typeface="Google Sans"/>
              </a:rPr>
              <a:t>Research insights </a:t>
            </a:r>
            <a:endParaRPr sz="1800">
              <a:latin typeface="Google Sans"/>
              <a:ea typeface="Google Sans"/>
              <a:cs typeface="Google Sans"/>
              <a:sym typeface="Google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nvSpPr>
        <p:spPr>
          <a:xfrm>
            <a:off x="273625" y="404600"/>
            <a:ext cx="5131200" cy="343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000000"/>
                </a:solidFill>
                <a:latin typeface="Google Sans"/>
                <a:ea typeface="Google Sans"/>
                <a:cs typeface="Google Sans"/>
                <a:sym typeface="Google Sans"/>
              </a:rPr>
              <a:t>Prototype / Design Tested</a:t>
            </a:r>
            <a:endParaRPr sz="1800">
              <a:solidFill>
                <a:srgbClr val="000000"/>
              </a:solidFill>
              <a:latin typeface="Google Sans"/>
              <a:ea typeface="Google Sans"/>
              <a:cs typeface="Google Sans"/>
              <a:sym typeface="Google Sans"/>
            </a:endParaRPr>
          </a:p>
        </p:txBody>
      </p:sp>
      <p:sp>
        <p:nvSpPr>
          <p:cNvPr id="81" name="Google Shape;81;p16"/>
          <p:cNvSpPr txBox="1"/>
          <p:nvPr/>
        </p:nvSpPr>
        <p:spPr>
          <a:xfrm>
            <a:off x="310725" y="934250"/>
            <a:ext cx="3200400" cy="3200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solidFill>
                  <a:srgbClr val="595959"/>
                </a:solidFill>
                <a:latin typeface="Roboto Light"/>
                <a:ea typeface="Roboto Light"/>
                <a:cs typeface="Roboto Light"/>
                <a:sym typeface="Roboto Light"/>
              </a:rPr>
              <a:t>S</a:t>
            </a:r>
            <a:r>
              <a:rPr lang="en" sz="1300">
                <a:solidFill>
                  <a:srgbClr val="595959"/>
                </a:solidFill>
                <a:latin typeface="Roboto Light"/>
                <a:ea typeface="Roboto Light"/>
                <a:cs typeface="Roboto Light"/>
                <a:sym typeface="Roboto Light"/>
              </a:rPr>
              <a:t>creenshot of homepage</a:t>
            </a:r>
            <a:br>
              <a:rPr lang="en" sz="1300">
                <a:solidFill>
                  <a:srgbClr val="595959"/>
                </a:solidFill>
                <a:latin typeface="Roboto Light"/>
                <a:ea typeface="Roboto Light"/>
                <a:cs typeface="Roboto Light"/>
                <a:sym typeface="Roboto Light"/>
              </a:rPr>
            </a:br>
            <a:br>
              <a:rPr lang="en" sz="1300">
                <a:solidFill>
                  <a:srgbClr val="595959"/>
                </a:solidFill>
                <a:latin typeface="Roboto Light"/>
                <a:ea typeface="Roboto Light"/>
                <a:cs typeface="Roboto Light"/>
                <a:sym typeface="Roboto Light"/>
              </a:rPr>
            </a:br>
            <a:br>
              <a:rPr lang="en" sz="1300">
                <a:solidFill>
                  <a:srgbClr val="595959"/>
                </a:solidFill>
                <a:latin typeface="Roboto Light"/>
                <a:ea typeface="Roboto Light"/>
                <a:cs typeface="Roboto Light"/>
                <a:sym typeface="Roboto Light"/>
              </a:rPr>
            </a:br>
            <a:endParaRPr sz="1300">
              <a:solidFill>
                <a:srgbClr val="595959"/>
              </a:solidFill>
              <a:latin typeface="Roboto Light"/>
              <a:ea typeface="Roboto Light"/>
              <a:cs typeface="Roboto Light"/>
              <a:sym typeface="Roboto Light"/>
            </a:endParaRPr>
          </a:p>
          <a:p>
            <a:pPr indent="0" lvl="0" marL="0" rtl="0" algn="l">
              <a:lnSpc>
                <a:spcPct val="115000"/>
              </a:lnSpc>
              <a:spcBef>
                <a:spcPts val="1600"/>
              </a:spcBef>
              <a:spcAft>
                <a:spcPts val="1600"/>
              </a:spcAft>
              <a:buNone/>
            </a:pPr>
            <a:r>
              <a:t/>
            </a:r>
            <a:endParaRPr sz="1100">
              <a:solidFill>
                <a:srgbClr val="595959"/>
              </a:solidFill>
              <a:latin typeface="Roboto Light"/>
              <a:ea typeface="Roboto Light"/>
              <a:cs typeface="Roboto Light"/>
              <a:sym typeface="Roboto Light"/>
            </a:endParaRPr>
          </a:p>
        </p:txBody>
      </p:sp>
      <p:pic>
        <p:nvPicPr>
          <p:cNvPr id="82" name="Google Shape;82;p16"/>
          <p:cNvPicPr preferRelativeResize="0"/>
          <p:nvPr/>
        </p:nvPicPr>
        <p:blipFill>
          <a:blip r:embed="rId3">
            <a:alphaModFix/>
          </a:blip>
          <a:stretch>
            <a:fillRect/>
          </a:stretch>
        </p:blipFill>
        <p:spPr>
          <a:xfrm>
            <a:off x="4393050" y="1429200"/>
            <a:ext cx="4397275" cy="2285100"/>
          </a:xfrm>
          <a:prstGeom prst="rect">
            <a:avLst/>
          </a:prstGeom>
          <a:noFill/>
          <a:ln>
            <a:noFill/>
          </a:ln>
        </p:spPr>
      </p:pic>
      <p:sp>
        <p:nvSpPr>
          <p:cNvPr id="83" name="Google Shape;83;p16"/>
          <p:cNvSpPr/>
          <p:nvPr/>
        </p:nvSpPr>
        <p:spPr>
          <a:xfrm>
            <a:off x="279375" y="4700968"/>
            <a:ext cx="8562900" cy="1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4" name="Google Shape;84;p16"/>
          <p:cNvPicPr preferRelativeResize="0"/>
          <p:nvPr/>
        </p:nvPicPr>
        <p:blipFill>
          <a:blip r:embed="rId4">
            <a:alphaModFix/>
          </a:blip>
          <a:stretch>
            <a:fillRect/>
          </a:stretch>
        </p:blipFill>
        <p:spPr>
          <a:xfrm>
            <a:off x="5404826" y="55375"/>
            <a:ext cx="2604350" cy="495845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7"/>
          <p:cNvSpPr txBox="1"/>
          <p:nvPr>
            <p:ph type="title"/>
          </p:nvPr>
        </p:nvSpPr>
        <p:spPr>
          <a:xfrm>
            <a:off x="956075" y="1361850"/>
            <a:ext cx="6732000" cy="2785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solidFill>
                  <a:schemeClr val="lt1"/>
                </a:solidFill>
              </a:rPr>
              <a:t>Themes</a:t>
            </a:r>
            <a:endParaRPr>
              <a:solidFill>
                <a:schemeClr val="lt1"/>
              </a:solidFill>
            </a:endParaRPr>
          </a:p>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8"/>
          <p:cNvSpPr txBox="1"/>
          <p:nvPr/>
        </p:nvSpPr>
        <p:spPr>
          <a:xfrm>
            <a:off x="273625" y="404600"/>
            <a:ext cx="5131200" cy="343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000000"/>
                </a:solidFill>
                <a:latin typeface="Google Sans"/>
                <a:ea typeface="Google Sans"/>
                <a:cs typeface="Google Sans"/>
                <a:sym typeface="Google Sans"/>
              </a:rPr>
              <a:t>Theme #1  </a:t>
            </a:r>
            <a:endParaRPr sz="1800">
              <a:solidFill>
                <a:srgbClr val="000000"/>
              </a:solidFill>
              <a:latin typeface="Google Sans"/>
              <a:ea typeface="Google Sans"/>
              <a:cs typeface="Google Sans"/>
              <a:sym typeface="Google Sans"/>
            </a:endParaRPr>
          </a:p>
          <a:p>
            <a:pPr indent="0" lvl="0" marL="0" rtl="0" algn="l">
              <a:lnSpc>
                <a:spcPct val="115000"/>
              </a:lnSpc>
              <a:spcBef>
                <a:spcPts val="0"/>
              </a:spcBef>
              <a:spcAft>
                <a:spcPts val="0"/>
              </a:spcAft>
              <a:buNone/>
            </a:pPr>
            <a:r>
              <a:t/>
            </a:r>
            <a:endParaRPr sz="1800">
              <a:solidFill>
                <a:srgbClr val="000000"/>
              </a:solidFill>
              <a:latin typeface="Google Sans"/>
              <a:ea typeface="Google Sans"/>
              <a:cs typeface="Google Sans"/>
              <a:sym typeface="Google Sans"/>
            </a:endParaRPr>
          </a:p>
        </p:txBody>
      </p:sp>
      <p:sp>
        <p:nvSpPr>
          <p:cNvPr id="95" name="Google Shape;95;p18"/>
          <p:cNvSpPr txBox="1"/>
          <p:nvPr/>
        </p:nvSpPr>
        <p:spPr>
          <a:xfrm>
            <a:off x="273625" y="971350"/>
            <a:ext cx="3585900" cy="320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5221F"/>
                </a:solidFill>
                <a:latin typeface="Google Sans"/>
                <a:ea typeface="Google Sans"/>
                <a:cs typeface="Google Sans"/>
                <a:sym typeface="Google Sans"/>
              </a:rPr>
              <a:t>For most users it is important to check their order twice before ordering</a:t>
            </a:r>
            <a:endParaRPr>
              <a:solidFill>
                <a:srgbClr val="C5221F"/>
              </a:solidFill>
              <a:latin typeface="Google Sans"/>
              <a:ea typeface="Google Sans"/>
              <a:cs typeface="Google Sans"/>
              <a:sym typeface="Google Sans"/>
            </a:endParaRPr>
          </a:p>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a:p>
            <a:pPr indent="-311150" lvl="0" marL="457200" rtl="0" algn="l">
              <a:spcBef>
                <a:spcPts val="0"/>
              </a:spcBef>
              <a:spcAft>
                <a:spcPts val="0"/>
              </a:spcAft>
              <a:buClr>
                <a:srgbClr val="595959"/>
              </a:buClr>
              <a:buSzPts val="1300"/>
              <a:buFont typeface="Roboto Light"/>
              <a:buChar char="●"/>
            </a:pPr>
            <a:r>
              <a:rPr lang="en">
                <a:solidFill>
                  <a:srgbClr val="595959"/>
                </a:solidFill>
                <a:latin typeface="Google Sans"/>
                <a:ea typeface="Google Sans"/>
                <a:cs typeface="Google Sans"/>
                <a:sym typeface="Google Sans"/>
              </a:rPr>
              <a:t> 4 out of 5 participants had trouble with the checkout process when there was no final summary before order.</a:t>
            </a:r>
            <a:endParaRPr>
              <a:solidFill>
                <a:srgbClr val="595959"/>
              </a:solidFill>
              <a:latin typeface="Google Sans"/>
              <a:ea typeface="Google Sans"/>
              <a:cs typeface="Google Sans"/>
              <a:sym typeface="Google Sans"/>
            </a:endParaRPr>
          </a:p>
          <a:p>
            <a:pPr indent="0" lvl="0" marL="457200" rtl="0" algn="l">
              <a:lnSpc>
                <a:spcPct val="115000"/>
              </a:lnSpc>
              <a:spcBef>
                <a:spcPts val="0"/>
              </a:spcBef>
              <a:spcAft>
                <a:spcPts val="0"/>
              </a:spcAft>
              <a:buNone/>
            </a:pPr>
            <a:r>
              <a:t/>
            </a:r>
            <a:endParaRPr>
              <a:solidFill>
                <a:srgbClr val="595959"/>
              </a:solidFill>
              <a:latin typeface="Google Sans"/>
              <a:ea typeface="Google Sans"/>
              <a:cs typeface="Google Sans"/>
              <a:sym typeface="Google Sans"/>
            </a:endParaRPr>
          </a:p>
          <a:p>
            <a:pPr indent="0" lvl="0" marL="0" rtl="0" algn="l">
              <a:spcBef>
                <a:spcPts val="1000"/>
              </a:spcBef>
              <a:spcAft>
                <a:spcPts val="0"/>
              </a:spcAft>
              <a:buNone/>
            </a:pPr>
            <a:r>
              <a:rPr lang="en">
                <a:solidFill>
                  <a:srgbClr val="595959"/>
                </a:solidFill>
                <a:latin typeface="Google Sans"/>
                <a:ea typeface="Google Sans"/>
                <a:cs typeface="Google Sans"/>
                <a:sym typeface="Google Sans"/>
              </a:rPr>
              <a:t>"I expected brief summary of my order in addition, but straight away congrants screen appeared."</a:t>
            </a:r>
            <a:endParaRPr>
              <a:solidFill>
                <a:srgbClr val="595959"/>
              </a:solidFill>
              <a:latin typeface="Google Sans"/>
              <a:ea typeface="Google Sans"/>
              <a:cs typeface="Google Sans"/>
              <a:sym typeface="Google Sans"/>
            </a:endParaRPr>
          </a:p>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a:p>
            <a:pPr indent="0" lvl="0" marL="0" rtl="0" algn="l">
              <a:spcBef>
                <a:spcPts val="0"/>
              </a:spcBef>
              <a:spcAft>
                <a:spcPts val="0"/>
              </a:spcAft>
              <a:buNone/>
            </a:pPr>
            <a:r>
              <a:rPr b="1" lang="en">
                <a:solidFill>
                  <a:srgbClr val="93C47D"/>
                </a:solidFill>
                <a:latin typeface="Google Sans"/>
                <a:ea typeface="Google Sans"/>
                <a:cs typeface="Google Sans"/>
                <a:sym typeface="Google Sans"/>
              </a:rPr>
              <a:t>New screen with summarization was added </a:t>
            </a:r>
            <a:endParaRPr b="1">
              <a:solidFill>
                <a:srgbClr val="93C47D"/>
              </a:solidFill>
              <a:latin typeface="Google Sans"/>
              <a:ea typeface="Google Sans"/>
              <a:cs typeface="Google Sans"/>
              <a:sym typeface="Google Sans"/>
            </a:endParaRPr>
          </a:p>
          <a:p>
            <a:pPr indent="0" lvl="0" marL="0" rtl="0" algn="l">
              <a:lnSpc>
                <a:spcPct val="115000"/>
              </a:lnSpc>
              <a:spcBef>
                <a:spcPts val="0"/>
              </a:spcBef>
              <a:spcAft>
                <a:spcPts val="1000"/>
              </a:spcAft>
              <a:buNone/>
            </a:pPr>
            <a:r>
              <a:t/>
            </a:r>
            <a:endParaRPr sz="1300">
              <a:solidFill>
                <a:srgbClr val="595959"/>
              </a:solidFill>
              <a:latin typeface="Roboto Light"/>
              <a:ea typeface="Roboto Light"/>
              <a:cs typeface="Roboto Light"/>
              <a:sym typeface="Roboto Light"/>
            </a:endParaRPr>
          </a:p>
        </p:txBody>
      </p:sp>
      <p:sp>
        <p:nvSpPr>
          <p:cNvPr id="96" name="Google Shape;96;p18"/>
          <p:cNvSpPr/>
          <p:nvPr/>
        </p:nvSpPr>
        <p:spPr>
          <a:xfrm>
            <a:off x="279375" y="4700968"/>
            <a:ext cx="8562900" cy="1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7" name="Google Shape;97;p18"/>
          <p:cNvPicPr preferRelativeResize="0"/>
          <p:nvPr/>
        </p:nvPicPr>
        <p:blipFill>
          <a:blip r:embed="rId3">
            <a:alphaModFix/>
          </a:blip>
          <a:stretch>
            <a:fillRect/>
          </a:stretch>
        </p:blipFill>
        <p:spPr>
          <a:xfrm>
            <a:off x="3913650" y="497125"/>
            <a:ext cx="2486200" cy="4562173"/>
          </a:xfrm>
          <a:prstGeom prst="rect">
            <a:avLst/>
          </a:prstGeom>
          <a:noFill/>
          <a:ln>
            <a:noFill/>
          </a:ln>
        </p:spPr>
      </p:pic>
      <p:pic>
        <p:nvPicPr>
          <p:cNvPr id="98" name="Google Shape;98;p18"/>
          <p:cNvPicPr preferRelativeResize="0"/>
          <p:nvPr/>
        </p:nvPicPr>
        <p:blipFill>
          <a:blip r:embed="rId4">
            <a:alphaModFix/>
          </a:blip>
          <a:stretch>
            <a:fillRect/>
          </a:stretch>
        </p:blipFill>
        <p:spPr>
          <a:xfrm>
            <a:off x="6552250" y="563875"/>
            <a:ext cx="2384051" cy="4291299"/>
          </a:xfrm>
          <a:prstGeom prst="rect">
            <a:avLst/>
          </a:prstGeom>
          <a:noFill/>
          <a:ln>
            <a:noFill/>
          </a:ln>
        </p:spPr>
      </p:pic>
      <p:sp>
        <p:nvSpPr>
          <p:cNvPr id="99" name="Google Shape;99;p18"/>
          <p:cNvSpPr txBox="1"/>
          <p:nvPr/>
        </p:nvSpPr>
        <p:spPr>
          <a:xfrm>
            <a:off x="6974275" y="58825"/>
            <a:ext cx="1335300" cy="438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a:solidFill>
                  <a:srgbClr val="C5221F"/>
                </a:solidFill>
                <a:latin typeface="Google Sans"/>
                <a:ea typeface="Google Sans"/>
                <a:cs typeface="Google Sans"/>
                <a:sym typeface="Google Sans"/>
              </a:rPr>
              <a:t>New screen</a:t>
            </a:r>
            <a:endParaRPr sz="1300">
              <a:solidFill>
                <a:srgbClr val="595959"/>
              </a:solidFill>
              <a:latin typeface="Roboto Light"/>
              <a:ea typeface="Roboto Light"/>
              <a:cs typeface="Roboto Light"/>
              <a:sym typeface="Roboto Light"/>
            </a:endParaRPr>
          </a:p>
        </p:txBody>
      </p:sp>
      <p:sp>
        <p:nvSpPr>
          <p:cNvPr id="100" name="Google Shape;100;p18"/>
          <p:cNvSpPr/>
          <p:nvPr/>
        </p:nvSpPr>
        <p:spPr>
          <a:xfrm>
            <a:off x="6453975" y="58825"/>
            <a:ext cx="2486100" cy="4884300"/>
          </a:xfrm>
          <a:prstGeom prst="rect">
            <a:avLst/>
          </a:prstGeom>
          <a:noFill/>
          <a:ln cap="flat" cmpd="sng" w="114300">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9"/>
          <p:cNvSpPr txBox="1"/>
          <p:nvPr/>
        </p:nvSpPr>
        <p:spPr>
          <a:xfrm>
            <a:off x="273625" y="404600"/>
            <a:ext cx="5131200" cy="343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000000"/>
                </a:solidFill>
                <a:latin typeface="Google Sans"/>
                <a:ea typeface="Google Sans"/>
                <a:cs typeface="Google Sans"/>
                <a:sym typeface="Google Sans"/>
              </a:rPr>
              <a:t>Theme #</a:t>
            </a:r>
            <a:r>
              <a:rPr lang="en" sz="1800">
                <a:latin typeface="Google Sans"/>
                <a:ea typeface="Google Sans"/>
                <a:cs typeface="Google Sans"/>
                <a:sym typeface="Google Sans"/>
              </a:rPr>
              <a:t>2</a:t>
            </a:r>
            <a:r>
              <a:rPr lang="en" sz="1800">
                <a:solidFill>
                  <a:srgbClr val="000000"/>
                </a:solidFill>
                <a:latin typeface="Google Sans"/>
                <a:ea typeface="Google Sans"/>
                <a:cs typeface="Google Sans"/>
                <a:sym typeface="Google Sans"/>
              </a:rPr>
              <a:t>  </a:t>
            </a:r>
            <a:endParaRPr sz="1800">
              <a:solidFill>
                <a:srgbClr val="000000"/>
              </a:solidFill>
              <a:latin typeface="Google Sans"/>
              <a:ea typeface="Google Sans"/>
              <a:cs typeface="Google Sans"/>
              <a:sym typeface="Google Sans"/>
            </a:endParaRPr>
          </a:p>
          <a:p>
            <a:pPr indent="0" lvl="0" marL="0" rtl="0" algn="l">
              <a:lnSpc>
                <a:spcPct val="115000"/>
              </a:lnSpc>
              <a:spcBef>
                <a:spcPts val="0"/>
              </a:spcBef>
              <a:spcAft>
                <a:spcPts val="0"/>
              </a:spcAft>
              <a:buNone/>
            </a:pPr>
            <a:r>
              <a:t/>
            </a:r>
            <a:endParaRPr sz="1800">
              <a:solidFill>
                <a:srgbClr val="000000"/>
              </a:solidFill>
              <a:latin typeface="Google Sans"/>
              <a:ea typeface="Google Sans"/>
              <a:cs typeface="Google Sans"/>
              <a:sym typeface="Google Sans"/>
            </a:endParaRPr>
          </a:p>
        </p:txBody>
      </p:sp>
      <p:sp>
        <p:nvSpPr>
          <p:cNvPr id="106" name="Google Shape;106;p19"/>
          <p:cNvSpPr txBox="1"/>
          <p:nvPr/>
        </p:nvSpPr>
        <p:spPr>
          <a:xfrm>
            <a:off x="273625" y="971350"/>
            <a:ext cx="3585900" cy="343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5221F"/>
                </a:solidFill>
                <a:latin typeface="Google Sans"/>
                <a:ea typeface="Google Sans"/>
                <a:cs typeface="Google Sans"/>
                <a:sym typeface="Google Sans"/>
              </a:rPr>
              <a:t>N</a:t>
            </a:r>
            <a:r>
              <a:rPr lang="en">
                <a:solidFill>
                  <a:srgbClr val="C5221F"/>
                </a:solidFill>
                <a:latin typeface="Google Sans"/>
                <a:ea typeface="Google Sans"/>
                <a:cs typeface="Google Sans"/>
                <a:sym typeface="Google Sans"/>
              </a:rPr>
              <a:t>ot everyone needs to display details of the item to order it.</a:t>
            </a:r>
            <a:endParaRPr>
              <a:solidFill>
                <a:srgbClr val="188038"/>
              </a:solidFill>
              <a:latin typeface="Google Sans"/>
              <a:ea typeface="Google Sans"/>
              <a:cs typeface="Google Sans"/>
              <a:sym typeface="Google Sans"/>
            </a:endParaRPr>
          </a:p>
          <a:p>
            <a:pPr indent="0" lvl="0" marL="0" rtl="0" algn="l">
              <a:spcBef>
                <a:spcPts val="0"/>
              </a:spcBef>
              <a:spcAft>
                <a:spcPts val="0"/>
              </a:spcAft>
              <a:buNone/>
            </a:pPr>
            <a:r>
              <a:t/>
            </a:r>
            <a:endParaRPr>
              <a:solidFill>
                <a:srgbClr val="C5221F"/>
              </a:solidFill>
              <a:latin typeface="Google Sans"/>
              <a:ea typeface="Google Sans"/>
              <a:cs typeface="Google Sans"/>
              <a:sym typeface="Google Sans"/>
            </a:endParaRPr>
          </a:p>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a:p>
            <a:pPr indent="-311150" lvl="0" marL="457200" rtl="0" algn="l">
              <a:spcBef>
                <a:spcPts val="0"/>
              </a:spcBef>
              <a:spcAft>
                <a:spcPts val="0"/>
              </a:spcAft>
              <a:buClr>
                <a:srgbClr val="595959"/>
              </a:buClr>
              <a:buSzPts val="1300"/>
              <a:buFont typeface="Roboto Light"/>
              <a:buChar char="●"/>
            </a:pPr>
            <a:r>
              <a:rPr lang="en">
                <a:solidFill>
                  <a:srgbClr val="595959"/>
                </a:solidFill>
                <a:latin typeface="Google Sans"/>
                <a:ea typeface="Google Sans"/>
                <a:cs typeface="Google Sans"/>
                <a:sym typeface="Google Sans"/>
              </a:rPr>
              <a:t> </a:t>
            </a:r>
            <a:r>
              <a:rPr lang="en">
                <a:solidFill>
                  <a:srgbClr val="595959"/>
                </a:solidFill>
                <a:latin typeface="Google Sans"/>
                <a:ea typeface="Google Sans"/>
                <a:cs typeface="Google Sans"/>
                <a:sym typeface="Google Sans"/>
              </a:rPr>
              <a:t>3 out of 5 participants found difficulty in searching the menu, because it is possible to order the item only from the item detail</a:t>
            </a:r>
            <a:endParaRPr>
              <a:solidFill>
                <a:srgbClr val="595959"/>
              </a:solidFill>
              <a:latin typeface="Google Sans"/>
              <a:ea typeface="Google Sans"/>
              <a:cs typeface="Google Sans"/>
              <a:sym typeface="Google Sans"/>
            </a:endParaRPr>
          </a:p>
          <a:p>
            <a:pPr indent="0" lvl="0" marL="457200" rtl="0" algn="l">
              <a:lnSpc>
                <a:spcPct val="115000"/>
              </a:lnSpc>
              <a:spcBef>
                <a:spcPts val="0"/>
              </a:spcBef>
              <a:spcAft>
                <a:spcPts val="0"/>
              </a:spcAft>
              <a:buNone/>
            </a:pPr>
            <a:r>
              <a:t/>
            </a:r>
            <a:endParaRPr>
              <a:solidFill>
                <a:srgbClr val="595959"/>
              </a:solidFill>
              <a:latin typeface="Google Sans"/>
              <a:ea typeface="Google Sans"/>
              <a:cs typeface="Google Sans"/>
              <a:sym typeface="Google Sans"/>
            </a:endParaRPr>
          </a:p>
          <a:p>
            <a:pPr indent="0" lvl="0" marL="0" rtl="0" algn="l">
              <a:spcBef>
                <a:spcPts val="1000"/>
              </a:spcBef>
              <a:spcAft>
                <a:spcPts val="0"/>
              </a:spcAft>
              <a:buNone/>
            </a:pPr>
            <a:r>
              <a:rPr lang="en">
                <a:solidFill>
                  <a:srgbClr val="595959"/>
                </a:solidFill>
                <a:latin typeface="Google Sans"/>
                <a:ea typeface="Google Sans"/>
                <a:cs typeface="Google Sans"/>
                <a:sym typeface="Google Sans"/>
              </a:rPr>
              <a:t>"Now, I do not know, what to do. I am confused. When I press the image, nothing happened. I got stuck."</a:t>
            </a:r>
            <a:endParaRPr>
              <a:solidFill>
                <a:srgbClr val="595959"/>
              </a:solidFill>
              <a:latin typeface="Google Sans"/>
              <a:ea typeface="Google Sans"/>
              <a:cs typeface="Google Sans"/>
              <a:sym typeface="Google Sans"/>
            </a:endParaRPr>
          </a:p>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a:p>
            <a:pPr indent="0" lvl="0" marL="0" rtl="0" algn="l">
              <a:spcBef>
                <a:spcPts val="0"/>
              </a:spcBef>
              <a:spcAft>
                <a:spcPts val="0"/>
              </a:spcAft>
              <a:buClr>
                <a:schemeClr val="dk1"/>
              </a:buClr>
              <a:buSzPts val="1100"/>
              <a:buFont typeface="Arial"/>
              <a:buNone/>
            </a:pPr>
            <a:r>
              <a:rPr b="1" lang="en">
                <a:solidFill>
                  <a:srgbClr val="93C47D"/>
                </a:solidFill>
                <a:latin typeface="Google Sans"/>
                <a:ea typeface="Google Sans"/>
                <a:cs typeface="Google Sans"/>
                <a:sym typeface="Google Sans"/>
              </a:rPr>
              <a:t>New connections were added, so users can order directly from the searching menu.</a:t>
            </a:r>
            <a:endParaRPr sz="1300">
              <a:solidFill>
                <a:srgbClr val="595959"/>
              </a:solidFill>
              <a:latin typeface="Roboto Light"/>
              <a:ea typeface="Roboto Light"/>
              <a:cs typeface="Roboto Light"/>
              <a:sym typeface="Roboto Light"/>
            </a:endParaRPr>
          </a:p>
        </p:txBody>
      </p:sp>
      <p:sp>
        <p:nvSpPr>
          <p:cNvPr id="107" name="Google Shape;107;p19"/>
          <p:cNvSpPr/>
          <p:nvPr/>
        </p:nvSpPr>
        <p:spPr>
          <a:xfrm>
            <a:off x="279375" y="4700968"/>
            <a:ext cx="8562900" cy="1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8" name="Google Shape;108;p19"/>
          <p:cNvPicPr preferRelativeResize="0"/>
          <p:nvPr/>
        </p:nvPicPr>
        <p:blipFill>
          <a:blip r:embed="rId3">
            <a:alphaModFix/>
          </a:blip>
          <a:stretch>
            <a:fillRect/>
          </a:stretch>
        </p:blipFill>
        <p:spPr>
          <a:xfrm>
            <a:off x="4050287" y="306225"/>
            <a:ext cx="2274774" cy="4530965"/>
          </a:xfrm>
          <a:prstGeom prst="rect">
            <a:avLst/>
          </a:prstGeom>
          <a:noFill/>
          <a:ln>
            <a:noFill/>
          </a:ln>
        </p:spPr>
      </p:pic>
      <p:pic>
        <p:nvPicPr>
          <p:cNvPr id="109" name="Google Shape;109;p19"/>
          <p:cNvPicPr preferRelativeResize="0"/>
          <p:nvPr/>
        </p:nvPicPr>
        <p:blipFill>
          <a:blip r:embed="rId4">
            <a:alphaModFix/>
          </a:blip>
          <a:stretch>
            <a:fillRect/>
          </a:stretch>
        </p:blipFill>
        <p:spPr>
          <a:xfrm>
            <a:off x="6515826" y="269875"/>
            <a:ext cx="2381851" cy="4603649"/>
          </a:xfrm>
          <a:prstGeom prst="rect">
            <a:avLst/>
          </a:prstGeom>
          <a:noFill/>
          <a:ln>
            <a:noFill/>
          </a:ln>
        </p:spPr>
      </p:pic>
      <p:sp>
        <p:nvSpPr>
          <p:cNvPr id="110" name="Google Shape;110;p19"/>
          <p:cNvSpPr txBox="1"/>
          <p:nvPr/>
        </p:nvSpPr>
        <p:spPr>
          <a:xfrm>
            <a:off x="6855425" y="58825"/>
            <a:ext cx="2102400" cy="438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a:solidFill>
                  <a:srgbClr val="C5221F"/>
                </a:solidFill>
                <a:latin typeface="Google Sans"/>
                <a:ea typeface="Google Sans"/>
                <a:cs typeface="Google Sans"/>
                <a:sym typeface="Google Sans"/>
              </a:rPr>
              <a:t>Added connections</a:t>
            </a:r>
            <a:endParaRPr sz="1300">
              <a:solidFill>
                <a:srgbClr val="595959"/>
              </a:solidFill>
              <a:latin typeface="Roboto Light"/>
              <a:ea typeface="Roboto Light"/>
              <a:cs typeface="Roboto Light"/>
              <a:sym typeface="Roboto Light"/>
            </a:endParaRPr>
          </a:p>
        </p:txBody>
      </p:sp>
      <p:sp>
        <p:nvSpPr>
          <p:cNvPr id="111" name="Google Shape;111;p19"/>
          <p:cNvSpPr/>
          <p:nvPr/>
        </p:nvSpPr>
        <p:spPr>
          <a:xfrm>
            <a:off x="6951050" y="1556000"/>
            <a:ext cx="764100" cy="843000"/>
          </a:xfrm>
          <a:prstGeom prst="rect">
            <a:avLst/>
          </a:prstGeom>
          <a:noFill/>
          <a:ln cap="flat" cmpd="sng" w="114300">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0"/>
          <p:cNvSpPr txBox="1"/>
          <p:nvPr/>
        </p:nvSpPr>
        <p:spPr>
          <a:xfrm>
            <a:off x="273625" y="404600"/>
            <a:ext cx="5131200" cy="343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000000"/>
                </a:solidFill>
                <a:latin typeface="Google Sans"/>
                <a:ea typeface="Google Sans"/>
                <a:cs typeface="Google Sans"/>
                <a:sym typeface="Google Sans"/>
              </a:rPr>
              <a:t>Theme #</a:t>
            </a:r>
            <a:r>
              <a:rPr lang="en" sz="1800">
                <a:latin typeface="Google Sans"/>
                <a:ea typeface="Google Sans"/>
                <a:cs typeface="Google Sans"/>
                <a:sym typeface="Google Sans"/>
              </a:rPr>
              <a:t>3</a:t>
            </a:r>
            <a:r>
              <a:rPr lang="en" sz="1800">
                <a:solidFill>
                  <a:srgbClr val="000000"/>
                </a:solidFill>
                <a:latin typeface="Google Sans"/>
                <a:ea typeface="Google Sans"/>
                <a:cs typeface="Google Sans"/>
                <a:sym typeface="Google Sans"/>
              </a:rPr>
              <a:t>  </a:t>
            </a:r>
            <a:endParaRPr sz="1800">
              <a:solidFill>
                <a:srgbClr val="000000"/>
              </a:solidFill>
              <a:latin typeface="Google Sans"/>
              <a:ea typeface="Google Sans"/>
              <a:cs typeface="Google Sans"/>
              <a:sym typeface="Google Sans"/>
            </a:endParaRPr>
          </a:p>
          <a:p>
            <a:pPr indent="0" lvl="0" marL="0" rtl="0" algn="l">
              <a:lnSpc>
                <a:spcPct val="115000"/>
              </a:lnSpc>
              <a:spcBef>
                <a:spcPts val="0"/>
              </a:spcBef>
              <a:spcAft>
                <a:spcPts val="0"/>
              </a:spcAft>
              <a:buNone/>
            </a:pPr>
            <a:r>
              <a:t/>
            </a:r>
            <a:endParaRPr sz="1800">
              <a:solidFill>
                <a:srgbClr val="000000"/>
              </a:solidFill>
              <a:latin typeface="Google Sans"/>
              <a:ea typeface="Google Sans"/>
              <a:cs typeface="Google Sans"/>
              <a:sym typeface="Google Sans"/>
            </a:endParaRPr>
          </a:p>
        </p:txBody>
      </p:sp>
      <p:sp>
        <p:nvSpPr>
          <p:cNvPr id="117" name="Google Shape;117;p20"/>
          <p:cNvSpPr txBox="1"/>
          <p:nvPr/>
        </p:nvSpPr>
        <p:spPr>
          <a:xfrm>
            <a:off x="273625" y="971350"/>
            <a:ext cx="3585900" cy="320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5221F"/>
                </a:solidFill>
                <a:latin typeface="Google Sans"/>
                <a:ea typeface="Google Sans"/>
                <a:cs typeface="Google Sans"/>
                <a:sym typeface="Google Sans"/>
              </a:rPr>
              <a:t>A</a:t>
            </a:r>
            <a:r>
              <a:rPr lang="en">
                <a:solidFill>
                  <a:srgbClr val="C5221F"/>
                </a:solidFill>
                <a:latin typeface="Google Sans"/>
                <a:ea typeface="Google Sans"/>
                <a:cs typeface="Google Sans"/>
                <a:sym typeface="Google Sans"/>
              </a:rPr>
              <a:t> few people do not need to have save details about them, but most people found it useful.</a:t>
            </a:r>
            <a:endParaRPr>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a:solidFill>
                <a:srgbClr val="C5221F"/>
              </a:solidFill>
              <a:latin typeface="Google Sans"/>
              <a:ea typeface="Google Sans"/>
              <a:cs typeface="Google Sans"/>
              <a:sym typeface="Google Sans"/>
            </a:endParaRPr>
          </a:p>
          <a:p>
            <a:pPr indent="0" lvl="0" marL="0" rtl="0" algn="l">
              <a:spcBef>
                <a:spcPts val="0"/>
              </a:spcBef>
              <a:spcAft>
                <a:spcPts val="0"/>
              </a:spcAft>
              <a:buNone/>
            </a:pPr>
            <a:r>
              <a:t/>
            </a:r>
            <a:endParaRPr>
              <a:solidFill>
                <a:srgbClr val="C5221F"/>
              </a:solidFill>
              <a:latin typeface="Google Sans"/>
              <a:ea typeface="Google Sans"/>
              <a:cs typeface="Google Sans"/>
              <a:sym typeface="Google Sans"/>
            </a:endParaRPr>
          </a:p>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a:p>
            <a:pPr indent="-311150" lvl="0" marL="457200" rtl="0" algn="l">
              <a:spcBef>
                <a:spcPts val="0"/>
              </a:spcBef>
              <a:spcAft>
                <a:spcPts val="0"/>
              </a:spcAft>
              <a:buClr>
                <a:srgbClr val="595959"/>
              </a:buClr>
              <a:buSzPts val="1300"/>
              <a:buFont typeface="Roboto Light"/>
              <a:buChar char="●"/>
            </a:pPr>
            <a:r>
              <a:rPr lang="en">
                <a:solidFill>
                  <a:srgbClr val="595959"/>
                </a:solidFill>
                <a:latin typeface="Google Sans"/>
                <a:ea typeface="Google Sans"/>
                <a:cs typeface="Google Sans"/>
                <a:sym typeface="Google Sans"/>
              </a:rPr>
              <a:t> 2</a:t>
            </a:r>
            <a:r>
              <a:rPr lang="en">
                <a:solidFill>
                  <a:srgbClr val="595959"/>
                </a:solidFill>
                <a:latin typeface="Google Sans"/>
                <a:ea typeface="Google Sans"/>
                <a:cs typeface="Google Sans"/>
                <a:sym typeface="Google Sans"/>
              </a:rPr>
              <a:t> out of 5 participants were wondering why they need a profile created</a:t>
            </a:r>
            <a:endParaRPr>
              <a:solidFill>
                <a:srgbClr val="595959"/>
              </a:solidFill>
              <a:latin typeface="Google Sans"/>
              <a:ea typeface="Google Sans"/>
              <a:cs typeface="Google Sans"/>
              <a:sym typeface="Google Sans"/>
            </a:endParaRPr>
          </a:p>
          <a:p>
            <a:pPr indent="0" lvl="0" marL="457200" rtl="0" algn="l">
              <a:lnSpc>
                <a:spcPct val="115000"/>
              </a:lnSpc>
              <a:spcBef>
                <a:spcPts val="0"/>
              </a:spcBef>
              <a:spcAft>
                <a:spcPts val="0"/>
              </a:spcAft>
              <a:buNone/>
            </a:pPr>
            <a:r>
              <a:t/>
            </a:r>
            <a:endParaRPr>
              <a:solidFill>
                <a:srgbClr val="595959"/>
              </a:solidFill>
              <a:latin typeface="Google Sans"/>
              <a:ea typeface="Google Sans"/>
              <a:cs typeface="Google Sans"/>
              <a:sym typeface="Google Sans"/>
            </a:endParaRPr>
          </a:p>
          <a:p>
            <a:pPr indent="0" lvl="0" marL="0" rtl="0" algn="l">
              <a:spcBef>
                <a:spcPts val="1000"/>
              </a:spcBef>
              <a:spcAft>
                <a:spcPts val="0"/>
              </a:spcAft>
              <a:buNone/>
            </a:pPr>
            <a:r>
              <a:rPr lang="en">
                <a:solidFill>
                  <a:srgbClr val="595959"/>
                </a:solidFill>
                <a:latin typeface="Google Sans"/>
                <a:ea typeface="Google Sans"/>
                <a:cs typeface="Google Sans"/>
                <a:sym typeface="Google Sans"/>
              </a:rPr>
              <a:t>"I think I give up, I do not need to create profile to order the coffee, I guess. Sorry."</a:t>
            </a:r>
            <a:endParaRPr>
              <a:solidFill>
                <a:srgbClr val="595959"/>
              </a:solidFill>
              <a:latin typeface="Google Sans"/>
              <a:ea typeface="Google Sans"/>
              <a:cs typeface="Google Sans"/>
              <a:sym typeface="Google Sans"/>
            </a:endParaRPr>
          </a:p>
          <a:p>
            <a:pPr indent="0" lvl="0" marL="0" rtl="0" algn="l">
              <a:lnSpc>
                <a:spcPct val="115000"/>
              </a:lnSpc>
              <a:spcBef>
                <a:spcPts val="0"/>
              </a:spcBef>
              <a:spcAft>
                <a:spcPts val="0"/>
              </a:spcAft>
              <a:buNone/>
            </a:pPr>
            <a:r>
              <a:t/>
            </a:r>
            <a:endParaRPr sz="1300">
              <a:solidFill>
                <a:srgbClr val="595959"/>
              </a:solidFill>
              <a:latin typeface="Roboto Light"/>
              <a:ea typeface="Roboto Light"/>
              <a:cs typeface="Roboto Light"/>
              <a:sym typeface="Roboto Light"/>
            </a:endParaRPr>
          </a:p>
          <a:p>
            <a:pPr indent="0" lvl="0" marL="0" rtl="0" algn="l">
              <a:spcBef>
                <a:spcPts val="1000"/>
              </a:spcBef>
              <a:spcAft>
                <a:spcPts val="0"/>
              </a:spcAft>
              <a:buClr>
                <a:schemeClr val="dk1"/>
              </a:buClr>
              <a:buSzPts val="1100"/>
              <a:buFont typeface="Arial"/>
              <a:buNone/>
            </a:pPr>
            <a:r>
              <a:rPr b="1" lang="en">
                <a:solidFill>
                  <a:srgbClr val="93C47D"/>
                </a:solidFill>
                <a:latin typeface="Google Sans"/>
                <a:ea typeface="Google Sans"/>
                <a:cs typeface="Google Sans"/>
                <a:sym typeface="Google Sans"/>
              </a:rPr>
              <a:t>Button for edit and save profile information was edit</a:t>
            </a:r>
            <a:endParaRPr sz="1300">
              <a:solidFill>
                <a:srgbClr val="595959"/>
              </a:solidFill>
              <a:latin typeface="Roboto Light"/>
              <a:ea typeface="Roboto Light"/>
              <a:cs typeface="Roboto Light"/>
              <a:sym typeface="Roboto Light"/>
            </a:endParaRPr>
          </a:p>
        </p:txBody>
      </p:sp>
      <p:sp>
        <p:nvSpPr>
          <p:cNvPr id="118" name="Google Shape;118;p20"/>
          <p:cNvSpPr/>
          <p:nvPr/>
        </p:nvSpPr>
        <p:spPr>
          <a:xfrm>
            <a:off x="6257053" y="3068575"/>
            <a:ext cx="1732800" cy="501600"/>
          </a:xfrm>
          <a:prstGeom prst="rect">
            <a:avLst/>
          </a:prstGeom>
          <a:noFill/>
          <a:ln cap="flat" cmpd="sng" w="2857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285F4"/>
              </a:solidFill>
            </a:endParaRPr>
          </a:p>
        </p:txBody>
      </p:sp>
      <p:grpSp>
        <p:nvGrpSpPr>
          <p:cNvPr id="119" name="Google Shape;119;p20"/>
          <p:cNvGrpSpPr/>
          <p:nvPr/>
        </p:nvGrpSpPr>
        <p:grpSpPr>
          <a:xfrm>
            <a:off x="6134289" y="2951327"/>
            <a:ext cx="234000" cy="234000"/>
            <a:chOff x="4462947" y="2315504"/>
            <a:chExt cx="234000" cy="234000"/>
          </a:xfrm>
        </p:grpSpPr>
        <p:sp>
          <p:nvSpPr>
            <p:cNvPr id="120" name="Google Shape;120;p20"/>
            <p:cNvSpPr/>
            <p:nvPr/>
          </p:nvSpPr>
          <p:spPr>
            <a:xfrm>
              <a:off x="4504550" y="2364650"/>
              <a:ext cx="165900" cy="165900"/>
            </a:xfrm>
            <a:prstGeom prst="ellipse">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21" name="Google Shape;121;p20"/>
            <p:cNvSpPr txBox="1"/>
            <p:nvPr/>
          </p:nvSpPr>
          <p:spPr>
            <a:xfrm>
              <a:off x="4462947" y="2315504"/>
              <a:ext cx="234000" cy="23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rgbClr val="FFFFFF"/>
                  </a:solidFill>
                  <a:latin typeface="Roboto"/>
                  <a:ea typeface="Roboto"/>
                  <a:cs typeface="Roboto"/>
                  <a:sym typeface="Roboto"/>
                </a:rPr>
                <a:t>a</a:t>
              </a:r>
              <a:endParaRPr sz="900">
                <a:solidFill>
                  <a:srgbClr val="FFFFFF"/>
                </a:solidFill>
                <a:latin typeface="Roboto"/>
                <a:ea typeface="Roboto"/>
                <a:cs typeface="Roboto"/>
                <a:sym typeface="Roboto"/>
              </a:endParaRPr>
            </a:p>
          </p:txBody>
        </p:sp>
      </p:grpSp>
      <p:sp>
        <p:nvSpPr>
          <p:cNvPr id="122" name="Google Shape;122;p20"/>
          <p:cNvSpPr/>
          <p:nvPr/>
        </p:nvSpPr>
        <p:spPr>
          <a:xfrm>
            <a:off x="279375" y="4700968"/>
            <a:ext cx="8562900" cy="1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3" name="Google Shape;123;p20"/>
          <p:cNvPicPr preferRelativeResize="0"/>
          <p:nvPr/>
        </p:nvPicPr>
        <p:blipFill>
          <a:blip r:embed="rId3">
            <a:alphaModFix/>
          </a:blip>
          <a:stretch>
            <a:fillRect/>
          </a:stretch>
        </p:blipFill>
        <p:spPr>
          <a:xfrm>
            <a:off x="3908585" y="-50"/>
            <a:ext cx="2645430" cy="5143501"/>
          </a:xfrm>
          <a:prstGeom prst="rect">
            <a:avLst/>
          </a:prstGeom>
          <a:noFill/>
          <a:ln>
            <a:noFill/>
          </a:ln>
        </p:spPr>
      </p:pic>
      <p:pic>
        <p:nvPicPr>
          <p:cNvPr id="124" name="Google Shape;124;p20"/>
          <p:cNvPicPr preferRelativeResize="0"/>
          <p:nvPr/>
        </p:nvPicPr>
        <p:blipFill>
          <a:blip r:embed="rId4">
            <a:alphaModFix/>
          </a:blip>
          <a:stretch>
            <a:fillRect/>
          </a:stretch>
        </p:blipFill>
        <p:spPr>
          <a:xfrm>
            <a:off x="6484053" y="0"/>
            <a:ext cx="2659944" cy="5143500"/>
          </a:xfrm>
          <a:prstGeom prst="rect">
            <a:avLst/>
          </a:prstGeom>
          <a:noFill/>
          <a:ln>
            <a:noFill/>
          </a:ln>
        </p:spPr>
      </p:pic>
      <p:sp>
        <p:nvSpPr>
          <p:cNvPr id="125" name="Google Shape;125;p20"/>
          <p:cNvSpPr/>
          <p:nvPr/>
        </p:nvSpPr>
        <p:spPr>
          <a:xfrm>
            <a:off x="8525075" y="783100"/>
            <a:ext cx="393900" cy="398700"/>
          </a:xfrm>
          <a:prstGeom prst="rect">
            <a:avLst/>
          </a:prstGeom>
          <a:noFill/>
          <a:ln cap="flat" cmpd="sng" w="114300">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1"/>
          <p:cNvSpPr txBox="1"/>
          <p:nvPr/>
        </p:nvSpPr>
        <p:spPr>
          <a:xfrm>
            <a:off x="273625" y="404600"/>
            <a:ext cx="5131200" cy="343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000000"/>
                </a:solidFill>
                <a:latin typeface="Google Sans"/>
                <a:ea typeface="Google Sans"/>
                <a:cs typeface="Google Sans"/>
                <a:sym typeface="Google Sans"/>
              </a:rPr>
              <a:t>Theme #</a:t>
            </a:r>
            <a:r>
              <a:rPr lang="en" sz="1800">
                <a:latin typeface="Google Sans"/>
                <a:ea typeface="Google Sans"/>
                <a:cs typeface="Google Sans"/>
                <a:sym typeface="Google Sans"/>
              </a:rPr>
              <a:t>4</a:t>
            </a:r>
            <a:r>
              <a:rPr lang="en" sz="1800">
                <a:solidFill>
                  <a:srgbClr val="000000"/>
                </a:solidFill>
                <a:latin typeface="Google Sans"/>
                <a:ea typeface="Google Sans"/>
                <a:cs typeface="Google Sans"/>
                <a:sym typeface="Google Sans"/>
              </a:rPr>
              <a:t>  </a:t>
            </a:r>
            <a:endParaRPr sz="1800">
              <a:solidFill>
                <a:srgbClr val="000000"/>
              </a:solidFill>
              <a:latin typeface="Google Sans"/>
              <a:ea typeface="Google Sans"/>
              <a:cs typeface="Google Sans"/>
              <a:sym typeface="Google Sans"/>
            </a:endParaRPr>
          </a:p>
          <a:p>
            <a:pPr indent="0" lvl="0" marL="0" rtl="0" algn="l">
              <a:lnSpc>
                <a:spcPct val="115000"/>
              </a:lnSpc>
              <a:spcBef>
                <a:spcPts val="0"/>
              </a:spcBef>
              <a:spcAft>
                <a:spcPts val="0"/>
              </a:spcAft>
              <a:buNone/>
            </a:pPr>
            <a:r>
              <a:t/>
            </a:r>
            <a:endParaRPr sz="1800">
              <a:solidFill>
                <a:srgbClr val="000000"/>
              </a:solidFill>
              <a:latin typeface="Google Sans"/>
              <a:ea typeface="Google Sans"/>
              <a:cs typeface="Google Sans"/>
              <a:sym typeface="Google Sans"/>
            </a:endParaRPr>
          </a:p>
        </p:txBody>
      </p:sp>
      <p:sp>
        <p:nvSpPr>
          <p:cNvPr id="131" name="Google Shape;131;p21"/>
          <p:cNvSpPr txBox="1"/>
          <p:nvPr/>
        </p:nvSpPr>
        <p:spPr>
          <a:xfrm>
            <a:off x="273625" y="971350"/>
            <a:ext cx="3585900" cy="320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5221F"/>
                </a:solidFill>
                <a:latin typeface="Google Sans"/>
                <a:ea typeface="Google Sans"/>
                <a:cs typeface="Google Sans"/>
                <a:sym typeface="Google Sans"/>
              </a:rPr>
              <a:t>A</a:t>
            </a:r>
            <a:r>
              <a:rPr lang="en">
                <a:solidFill>
                  <a:srgbClr val="C5221F"/>
                </a:solidFill>
                <a:latin typeface="Google Sans"/>
                <a:ea typeface="Google Sans"/>
                <a:cs typeface="Google Sans"/>
                <a:sym typeface="Google Sans"/>
              </a:rPr>
              <a:t> small sample of people finds difficulties when adding an address, but not for the majority.</a:t>
            </a:r>
            <a:endParaRPr>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a:solidFill>
                <a:srgbClr val="C5221F"/>
              </a:solidFill>
              <a:latin typeface="Google Sans"/>
              <a:ea typeface="Google Sans"/>
              <a:cs typeface="Google Sans"/>
              <a:sym typeface="Google Sans"/>
            </a:endParaRPr>
          </a:p>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a:p>
            <a:pPr indent="-311150" lvl="0" marL="457200" rtl="0" algn="l">
              <a:spcBef>
                <a:spcPts val="0"/>
              </a:spcBef>
              <a:spcAft>
                <a:spcPts val="0"/>
              </a:spcAft>
              <a:buClr>
                <a:srgbClr val="595959"/>
              </a:buClr>
              <a:buSzPts val="1300"/>
              <a:buFont typeface="Roboto Light"/>
              <a:buChar char="●"/>
            </a:pPr>
            <a:r>
              <a:rPr lang="en">
                <a:solidFill>
                  <a:srgbClr val="595959"/>
                </a:solidFill>
                <a:latin typeface="Google Sans"/>
                <a:ea typeface="Google Sans"/>
                <a:cs typeface="Google Sans"/>
                <a:sym typeface="Google Sans"/>
              </a:rPr>
              <a:t> 2 out of 5 p</a:t>
            </a:r>
            <a:r>
              <a:rPr lang="en">
                <a:solidFill>
                  <a:srgbClr val="595959"/>
                </a:solidFill>
                <a:latin typeface="Google Sans"/>
                <a:ea typeface="Google Sans"/>
                <a:cs typeface="Google Sans"/>
                <a:sym typeface="Google Sans"/>
              </a:rPr>
              <a:t>articipants would appreciate a map or some help when adding an address</a:t>
            </a:r>
            <a:endParaRPr>
              <a:solidFill>
                <a:srgbClr val="595959"/>
              </a:solidFill>
              <a:latin typeface="Google Sans"/>
              <a:ea typeface="Google Sans"/>
              <a:cs typeface="Google Sans"/>
              <a:sym typeface="Google Sans"/>
            </a:endParaRPr>
          </a:p>
          <a:p>
            <a:pPr indent="0" lvl="0" marL="457200" rtl="0" algn="l">
              <a:lnSpc>
                <a:spcPct val="115000"/>
              </a:lnSpc>
              <a:spcBef>
                <a:spcPts val="0"/>
              </a:spcBef>
              <a:spcAft>
                <a:spcPts val="0"/>
              </a:spcAft>
              <a:buNone/>
            </a:pPr>
            <a:r>
              <a:t/>
            </a:r>
            <a:endParaRPr>
              <a:solidFill>
                <a:srgbClr val="595959"/>
              </a:solidFill>
              <a:latin typeface="Google Sans"/>
              <a:ea typeface="Google Sans"/>
              <a:cs typeface="Google Sans"/>
              <a:sym typeface="Google Sans"/>
            </a:endParaRPr>
          </a:p>
          <a:p>
            <a:pPr indent="0" lvl="0" marL="0" rtl="0" algn="l">
              <a:lnSpc>
                <a:spcPct val="115000"/>
              </a:lnSpc>
              <a:spcBef>
                <a:spcPts val="1000"/>
              </a:spcBef>
              <a:spcAft>
                <a:spcPts val="0"/>
              </a:spcAft>
              <a:buNone/>
            </a:pPr>
            <a:r>
              <a:rPr lang="en">
                <a:solidFill>
                  <a:srgbClr val="595959"/>
                </a:solidFill>
                <a:latin typeface="Google Sans"/>
                <a:ea typeface="Google Sans"/>
                <a:cs typeface="Google Sans"/>
                <a:sym typeface="Google Sans"/>
              </a:rPr>
              <a:t>"I would appreciate opening some map, when I filling in the address."</a:t>
            </a:r>
            <a:endParaRPr>
              <a:solidFill>
                <a:srgbClr val="595959"/>
              </a:solidFill>
              <a:latin typeface="Google Sans"/>
              <a:ea typeface="Google Sans"/>
              <a:cs typeface="Google Sans"/>
              <a:sym typeface="Google Sans"/>
            </a:endParaRPr>
          </a:p>
          <a:p>
            <a:pPr indent="0" lvl="0" marL="0" rtl="0" algn="l">
              <a:spcBef>
                <a:spcPts val="1000"/>
              </a:spcBef>
              <a:spcAft>
                <a:spcPts val="0"/>
              </a:spcAft>
              <a:buClr>
                <a:schemeClr val="dk1"/>
              </a:buClr>
              <a:buSzPts val="1100"/>
              <a:buFont typeface="Arial"/>
              <a:buNone/>
            </a:pPr>
            <a:r>
              <a:rPr b="1" lang="en">
                <a:solidFill>
                  <a:srgbClr val="93C47D"/>
                </a:solidFill>
                <a:latin typeface="Google Sans"/>
                <a:ea typeface="Google Sans"/>
                <a:cs typeface="Google Sans"/>
                <a:sym typeface="Google Sans"/>
              </a:rPr>
              <a:t>New surroundings were implemented, so that user can insert address info more easily.</a:t>
            </a:r>
            <a:endParaRPr>
              <a:solidFill>
                <a:srgbClr val="595959"/>
              </a:solidFill>
              <a:latin typeface="Google Sans"/>
              <a:ea typeface="Google Sans"/>
              <a:cs typeface="Google Sans"/>
              <a:sym typeface="Google Sans"/>
            </a:endParaRPr>
          </a:p>
        </p:txBody>
      </p:sp>
      <p:sp>
        <p:nvSpPr>
          <p:cNvPr id="132" name="Google Shape;132;p21"/>
          <p:cNvSpPr/>
          <p:nvPr/>
        </p:nvSpPr>
        <p:spPr>
          <a:xfrm>
            <a:off x="6257053" y="3068575"/>
            <a:ext cx="1732800" cy="501600"/>
          </a:xfrm>
          <a:prstGeom prst="rect">
            <a:avLst/>
          </a:prstGeom>
          <a:noFill/>
          <a:ln cap="flat" cmpd="sng" w="2857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285F4"/>
              </a:solidFill>
            </a:endParaRPr>
          </a:p>
        </p:txBody>
      </p:sp>
      <p:grpSp>
        <p:nvGrpSpPr>
          <p:cNvPr id="133" name="Google Shape;133;p21"/>
          <p:cNvGrpSpPr/>
          <p:nvPr/>
        </p:nvGrpSpPr>
        <p:grpSpPr>
          <a:xfrm>
            <a:off x="6134289" y="2951327"/>
            <a:ext cx="234000" cy="234000"/>
            <a:chOff x="4462947" y="2315504"/>
            <a:chExt cx="234000" cy="234000"/>
          </a:xfrm>
        </p:grpSpPr>
        <p:sp>
          <p:nvSpPr>
            <p:cNvPr id="134" name="Google Shape;134;p21"/>
            <p:cNvSpPr/>
            <p:nvPr/>
          </p:nvSpPr>
          <p:spPr>
            <a:xfrm>
              <a:off x="4504550" y="2364650"/>
              <a:ext cx="165900" cy="165900"/>
            </a:xfrm>
            <a:prstGeom prst="ellipse">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35" name="Google Shape;135;p21"/>
            <p:cNvSpPr txBox="1"/>
            <p:nvPr/>
          </p:nvSpPr>
          <p:spPr>
            <a:xfrm>
              <a:off x="4462947" y="2315504"/>
              <a:ext cx="234000" cy="23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rgbClr val="FFFFFF"/>
                  </a:solidFill>
                  <a:latin typeface="Roboto"/>
                  <a:ea typeface="Roboto"/>
                  <a:cs typeface="Roboto"/>
                  <a:sym typeface="Roboto"/>
                </a:rPr>
                <a:t>a</a:t>
              </a:r>
              <a:endParaRPr sz="900">
                <a:solidFill>
                  <a:srgbClr val="FFFFFF"/>
                </a:solidFill>
                <a:latin typeface="Roboto"/>
                <a:ea typeface="Roboto"/>
                <a:cs typeface="Roboto"/>
                <a:sym typeface="Roboto"/>
              </a:endParaRPr>
            </a:p>
          </p:txBody>
        </p:sp>
      </p:grpSp>
      <p:sp>
        <p:nvSpPr>
          <p:cNvPr id="136" name="Google Shape;136;p21"/>
          <p:cNvSpPr/>
          <p:nvPr/>
        </p:nvSpPr>
        <p:spPr>
          <a:xfrm>
            <a:off x="279375" y="4700968"/>
            <a:ext cx="8562900" cy="1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7" name="Google Shape;137;p21"/>
          <p:cNvPicPr preferRelativeResize="0"/>
          <p:nvPr/>
        </p:nvPicPr>
        <p:blipFill>
          <a:blip r:embed="rId3">
            <a:alphaModFix/>
          </a:blip>
          <a:stretch>
            <a:fillRect/>
          </a:stretch>
        </p:blipFill>
        <p:spPr>
          <a:xfrm>
            <a:off x="3859535" y="-50"/>
            <a:ext cx="2645430" cy="5143501"/>
          </a:xfrm>
          <a:prstGeom prst="rect">
            <a:avLst/>
          </a:prstGeom>
          <a:noFill/>
          <a:ln>
            <a:noFill/>
          </a:ln>
        </p:spPr>
      </p:pic>
      <p:pic>
        <p:nvPicPr>
          <p:cNvPr id="138" name="Google Shape;138;p21"/>
          <p:cNvPicPr preferRelativeResize="0"/>
          <p:nvPr/>
        </p:nvPicPr>
        <p:blipFill>
          <a:blip r:embed="rId4">
            <a:alphaModFix/>
          </a:blip>
          <a:stretch>
            <a:fillRect/>
          </a:stretch>
        </p:blipFill>
        <p:spPr>
          <a:xfrm>
            <a:off x="6439978" y="0"/>
            <a:ext cx="2659944" cy="5143500"/>
          </a:xfrm>
          <a:prstGeom prst="rect">
            <a:avLst/>
          </a:prstGeom>
          <a:noFill/>
          <a:ln>
            <a:noFill/>
          </a:ln>
        </p:spPr>
      </p:pic>
      <p:sp>
        <p:nvSpPr>
          <p:cNvPr id="139" name="Google Shape;139;p21"/>
          <p:cNvSpPr/>
          <p:nvPr/>
        </p:nvSpPr>
        <p:spPr>
          <a:xfrm>
            <a:off x="6839750" y="2823450"/>
            <a:ext cx="2002500" cy="1663500"/>
          </a:xfrm>
          <a:prstGeom prst="rect">
            <a:avLst/>
          </a:prstGeom>
          <a:noFill/>
          <a:ln cap="flat" cmpd="sng" w="114300">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2"/>
          <p:cNvSpPr txBox="1"/>
          <p:nvPr/>
        </p:nvSpPr>
        <p:spPr>
          <a:xfrm>
            <a:off x="273625" y="404600"/>
            <a:ext cx="5131200" cy="343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000000"/>
                </a:solidFill>
                <a:latin typeface="Google Sans"/>
                <a:ea typeface="Google Sans"/>
                <a:cs typeface="Google Sans"/>
                <a:sym typeface="Google Sans"/>
              </a:rPr>
              <a:t>Theme #</a:t>
            </a:r>
            <a:r>
              <a:rPr lang="en" sz="1800">
                <a:latin typeface="Google Sans"/>
                <a:ea typeface="Google Sans"/>
                <a:cs typeface="Google Sans"/>
                <a:sym typeface="Google Sans"/>
              </a:rPr>
              <a:t>5</a:t>
            </a:r>
            <a:r>
              <a:rPr lang="en" sz="1800">
                <a:solidFill>
                  <a:srgbClr val="000000"/>
                </a:solidFill>
                <a:latin typeface="Google Sans"/>
                <a:ea typeface="Google Sans"/>
                <a:cs typeface="Google Sans"/>
                <a:sym typeface="Google Sans"/>
              </a:rPr>
              <a:t> </a:t>
            </a:r>
            <a:endParaRPr sz="1800">
              <a:solidFill>
                <a:srgbClr val="000000"/>
              </a:solidFill>
              <a:latin typeface="Google Sans"/>
              <a:ea typeface="Google Sans"/>
              <a:cs typeface="Google Sans"/>
              <a:sym typeface="Google Sans"/>
            </a:endParaRPr>
          </a:p>
          <a:p>
            <a:pPr indent="0" lvl="0" marL="0" rtl="0" algn="l">
              <a:lnSpc>
                <a:spcPct val="115000"/>
              </a:lnSpc>
              <a:spcBef>
                <a:spcPts val="0"/>
              </a:spcBef>
              <a:spcAft>
                <a:spcPts val="0"/>
              </a:spcAft>
              <a:buNone/>
            </a:pPr>
            <a:r>
              <a:t/>
            </a:r>
            <a:endParaRPr sz="1800">
              <a:solidFill>
                <a:srgbClr val="000000"/>
              </a:solidFill>
              <a:latin typeface="Google Sans"/>
              <a:ea typeface="Google Sans"/>
              <a:cs typeface="Google Sans"/>
              <a:sym typeface="Google Sans"/>
            </a:endParaRPr>
          </a:p>
        </p:txBody>
      </p:sp>
      <p:sp>
        <p:nvSpPr>
          <p:cNvPr id="145" name="Google Shape;145;p22"/>
          <p:cNvSpPr txBox="1"/>
          <p:nvPr/>
        </p:nvSpPr>
        <p:spPr>
          <a:xfrm>
            <a:off x="273625" y="971350"/>
            <a:ext cx="3585900" cy="320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C5221F"/>
                </a:solidFill>
                <a:latin typeface="Google Sans"/>
                <a:ea typeface="Google Sans"/>
                <a:cs typeface="Google Sans"/>
                <a:sym typeface="Google Sans"/>
              </a:rPr>
              <a:t>F</a:t>
            </a:r>
            <a:r>
              <a:rPr lang="en">
                <a:solidFill>
                  <a:srgbClr val="C5221F"/>
                </a:solidFill>
                <a:latin typeface="Google Sans"/>
                <a:ea typeface="Google Sans"/>
                <a:cs typeface="Google Sans"/>
                <a:sym typeface="Google Sans"/>
              </a:rPr>
              <a:t>or most people it is important to order coffee as easily and intuitively as possible.</a:t>
            </a:r>
            <a:endParaRPr>
              <a:solidFill>
                <a:srgbClr val="C5221F"/>
              </a:solidFill>
              <a:latin typeface="Google Sans"/>
              <a:ea typeface="Google Sans"/>
              <a:cs typeface="Google Sans"/>
              <a:sym typeface="Google Sans"/>
            </a:endParaRPr>
          </a:p>
          <a:p>
            <a:pPr indent="0" lvl="0" marL="0" rtl="0" algn="l">
              <a:spcBef>
                <a:spcPts val="0"/>
              </a:spcBef>
              <a:spcAft>
                <a:spcPts val="0"/>
              </a:spcAft>
              <a:buNone/>
            </a:pPr>
            <a:r>
              <a:t/>
            </a:r>
            <a:endParaRPr>
              <a:solidFill>
                <a:srgbClr val="C5221F"/>
              </a:solidFill>
              <a:latin typeface="Google Sans"/>
              <a:ea typeface="Google Sans"/>
              <a:cs typeface="Google Sans"/>
              <a:sym typeface="Google Sans"/>
            </a:endParaRPr>
          </a:p>
          <a:p>
            <a:pPr indent="0" lvl="0" marL="0" rtl="0" algn="l">
              <a:spcBef>
                <a:spcPts val="0"/>
              </a:spcBef>
              <a:spcAft>
                <a:spcPts val="0"/>
              </a:spcAft>
              <a:buNone/>
            </a:pPr>
            <a:r>
              <a:t/>
            </a:r>
            <a:endParaRPr>
              <a:solidFill>
                <a:srgbClr val="C5221F"/>
              </a:solidFill>
              <a:latin typeface="Google Sans"/>
              <a:ea typeface="Google Sans"/>
              <a:cs typeface="Google Sans"/>
              <a:sym typeface="Google Sans"/>
            </a:endParaRPr>
          </a:p>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a:p>
            <a:pPr indent="-311150" lvl="0" marL="457200" rtl="0" algn="l">
              <a:spcBef>
                <a:spcPts val="0"/>
              </a:spcBef>
              <a:spcAft>
                <a:spcPts val="0"/>
              </a:spcAft>
              <a:buClr>
                <a:srgbClr val="595959"/>
              </a:buClr>
              <a:buSzPts val="1300"/>
              <a:buFont typeface="Roboto Light"/>
              <a:buChar char="●"/>
            </a:pPr>
            <a:r>
              <a:rPr lang="en">
                <a:solidFill>
                  <a:srgbClr val="595959"/>
                </a:solidFill>
                <a:latin typeface="Google Sans"/>
                <a:ea typeface="Google Sans"/>
                <a:cs typeface="Google Sans"/>
                <a:sym typeface="Google Sans"/>
              </a:rPr>
              <a:t> 4 out of 5 participants found the checkout process quick and smooth</a:t>
            </a:r>
            <a:endParaRPr>
              <a:solidFill>
                <a:srgbClr val="595959"/>
              </a:solidFill>
              <a:latin typeface="Google Sans"/>
              <a:ea typeface="Google Sans"/>
              <a:cs typeface="Google Sans"/>
              <a:sym typeface="Google Sans"/>
            </a:endParaRPr>
          </a:p>
          <a:p>
            <a:pPr indent="0" lvl="0" marL="457200" rtl="0" algn="l">
              <a:lnSpc>
                <a:spcPct val="115000"/>
              </a:lnSpc>
              <a:spcBef>
                <a:spcPts val="0"/>
              </a:spcBef>
              <a:spcAft>
                <a:spcPts val="0"/>
              </a:spcAft>
              <a:buNone/>
            </a:pPr>
            <a:r>
              <a:t/>
            </a:r>
            <a:endParaRPr>
              <a:solidFill>
                <a:srgbClr val="595959"/>
              </a:solidFill>
              <a:latin typeface="Google Sans"/>
              <a:ea typeface="Google Sans"/>
              <a:cs typeface="Google Sans"/>
              <a:sym typeface="Google Sans"/>
            </a:endParaRPr>
          </a:p>
          <a:p>
            <a:pPr indent="0" lvl="0" marL="0" rtl="0" algn="l">
              <a:lnSpc>
                <a:spcPct val="115000"/>
              </a:lnSpc>
              <a:spcBef>
                <a:spcPts val="1000"/>
              </a:spcBef>
              <a:spcAft>
                <a:spcPts val="0"/>
              </a:spcAft>
              <a:buNone/>
            </a:pPr>
            <a:r>
              <a:rPr lang="en">
                <a:solidFill>
                  <a:srgbClr val="595959"/>
                </a:solidFill>
                <a:latin typeface="Google Sans"/>
                <a:ea typeface="Google Sans"/>
                <a:cs typeface="Google Sans"/>
                <a:sym typeface="Google Sans"/>
              </a:rPr>
              <a:t>"Yes, this is an easy App. I like it."</a:t>
            </a:r>
            <a:endParaRPr>
              <a:solidFill>
                <a:srgbClr val="595959"/>
              </a:solidFill>
              <a:latin typeface="Google Sans"/>
              <a:ea typeface="Google Sans"/>
              <a:cs typeface="Google Sans"/>
              <a:sym typeface="Google Sans"/>
            </a:endParaRPr>
          </a:p>
          <a:p>
            <a:pPr indent="0" lvl="0" marL="0" rtl="0" algn="l">
              <a:lnSpc>
                <a:spcPct val="115000"/>
              </a:lnSpc>
              <a:spcBef>
                <a:spcPts val="1000"/>
              </a:spcBef>
              <a:spcAft>
                <a:spcPts val="0"/>
              </a:spcAft>
              <a:buNone/>
            </a:pPr>
            <a:r>
              <a:t/>
            </a:r>
            <a:endParaRPr>
              <a:solidFill>
                <a:srgbClr val="595959"/>
              </a:solidFill>
              <a:latin typeface="Google Sans"/>
              <a:ea typeface="Google Sans"/>
              <a:cs typeface="Google Sans"/>
              <a:sym typeface="Google Sans"/>
            </a:endParaRPr>
          </a:p>
          <a:p>
            <a:pPr indent="0" lvl="0" marL="0" rtl="0" algn="l">
              <a:spcBef>
                <a:spcPts val="1000"/>
              </a:spcBef>
              <a:spcAft>
                <a:spcPts val="0"/>
              </a:spcAft>
              <a:buClr>
                <a:schemeClr val="dk1"/>
              </a:buClr>
              <a:buSzPts val="1100"/>
              <a:buFont typeface="Arial"/>
              <a:buNone/>
            </a:pPr>
            <a:r>
              <a:rPr b="1" lang="en">
                <a:solidFill>
                  <a:srgbClr val="93C47D"/>
                </a:solidFill>
                <a:latin typeface="Google Sans"/>
                <a:ea typeface="Google Sans"/>
                <a:cs typeface="Google Sans"/>
                <a:sym typeface="Google Sans"/>
              </a:rPr>
              <a:t>New connections were added, so users can order more smoothly.</a:t>
            </a:r>
            <a:endParaRPr sz="1300">
              <a:solidFill>
                <a:schemeClr val="dk2"/>
              </a:solidFill>
              <a:latin typeface="Roboto Light"/>
              <a:ea typeface="Roboto Light"/>
              <a:cs typeface="Roboto Light"/>
              <a:sym typeface="Roboto Light"/>
            </a:endParaRPr>
          </a:p>
          <a:p>
            <a:pPr indent="0" lvl="0" marL="0" rtl="0" algn="l">
              <a:lnSpc>
                <a:spcPct val="115000"/>
              </a:lnSpc>
              <a:spcBef>
                <a:spcPts val="0"/>
              </a:spcBef>
              <a:spcAft>
                <a:spcPts val="1000"/>
              </a:spcAft>
              <a:buNone/>
            </a:pPr>
            <a:r>
              <a:t/>
            </a:r>
            <a:endParaRPr>
              <a:solidFill>
                <a:srgbClr val="595959"/>
              </a:solidFill>
              <a:latin typeface="Google Sans"/>
              <a:ea typeface="Google Sans"/>
              <a:cs typeface="Google Sans"/>
              <a:sym typeface="Google Sans"/>
            </a:endParaRPr>
          </a:p>
        </p:txBody>
      </p:sp>
      <p:grpSp>
        <p:nvGrpSpPr>
          <p:cNvPr id="146" name="Google Shape;146;p22"/>
          <p:cNvGrpSpPr/>
          <p:nvPr/>
        </p:nvGrpSpPr>
        <p:grpSpPr>
          <a:xfrm>
            <a:off x="6134289" y="2951327"/>
            <a:ext cx="234000" cy="234000"/>
            <a:chOff x="4462947" y="2315504"/>
            <a:chExt cx="234000" cy="234000"/>
          </a:xfrm>
        </p:grpSpPr>
        <p:sp>
          <p:nvSpPr>
            <p:cNvPr id="147" name="Google Shape;147;p22"/>
            <p:cNvSpPr/>
            <p:nvPr/>
          </p:nvSpPr>
          <p:spPr>
            <a:xfrm>
              <a:off x="4504550" y="2364650"/>
              <a:ext cx="165900" cy="165900"/>
            </a:xfrm>
            <a:prstGeom prst="ellipse">
              <a:avLst/>
            </a:prstGeom>
            <a:solidFill>
              <a:srgbClr val="4285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148" name="Google Shape;148;p22"/>
            <p:cNvSpPr txBox="1"/>
            <p:nvPr/>
          </p:nvSpPr>
          <p:spPr>
            <a:xfrm>
              <a:off x="4462947" y="2315504"/>
              <a:ext cx="234000" cy="23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solidFill>
                    <a:srgbClr val="FFFFFF"/>
                  </a:solidFill>
                  <a:latin typeface="Roboto"/>
                  <a:ea typeface="Roboto"/>
                  <a:cs typeface="Roboto"/>
                  <a:sym typeface="Roboto"/>
                </a:rPr>
                <a:t>a</a:t>
              </a:r>
              <a:endParaRPr sz="900">
                <a:solidFill>
                  <a:srgbClr val="FFFFFF"/>
                </a:solidFill>
                <a:latin typeface="Roboto"/>
                <a:ea typeface="Roboto"/>
                <a:cs typeface="Roboto"/>
                <a:sym typeface="Roboto"/>
              </a:endParaRPr>
            </a:p>
          </p:txBody>
        </p:sp>
      </p:grpSp>
      <p:sp>
        <p:nvSpPr>
          <p:cNvPr id="149" name="Google Shape;149;p22"/>
          <p:cNvSpPr/>
          <p:nvPr/>
        </p:nvSpPr>
        <p:spPr>
          <a:xfrm>
            <a:off x="279375" y="4700968"/>
            <a:ext cx="8562900" cy="1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0" name="Google Shape;150;p22"/>
          <p:cNvPicPr preferRelativeResize="0"/>
          <p:nvPr/>
        </p:nvPicPr>
        <p:blipFill>
          <a:blip r:embed="rId3">
            <a:alphaModFix/>
          </a:blip>
          <a:stretch>
            <a:fillRect/>
          </a:stretch>
        </p:blipFill>
        <p:spPr>
          <a:xfrm>
            <a:off x="4170188" y="269887"/>
            <a:ext cx="2421300" cy="4751475"/>
          </a:xfrm>
          <a:prstGeom prst="rect">
            <a:avLst/>
          </a:prstGeom>
          <a:noFill/>
          <a:ln>
            <a:noFill/>
          </a:ln>
        </p:spPr>
      </p:pic>
      <p:pic>
        <p:nvPicPr>
          <p:cNvPr id="151" name="Google Shape;151;p22"/>
          <p:cNvPicPr preferRelativeResize="0"/>
          <p:nvPr/>
        </p:nvPicPr>
        <p:blipFill>
          <a:blip r:embed="rId4">
            <a:alphaModFix/>
          </a:blip>
          <a:stretch>
            <a:fillRect/>
          </a:stretch>
        </p:blipFill>
        <p:spPr>
          <a:xfrm>
            <a:off x="6591476" y="269875"/>
            <a:ext cx="2381851" cy="4603649"/>
          </a:xfrm>
          <a:prstGeom prst="rect">
            <a:avLst/>
          </a:prstGeom>
          <a:noFill/>
          <a:ln>
            <a:noFill/>
          </a:ln>
        </p:spPr>
      </p:pic>
      <p:sp>
        <p:nvSpPr>
          <p:cNvPr id="152" name="Google Shape;152;p22"/>
          <p:cNvSpPr txBox="1"/>
          <p:nvPr/>
        </p:nvSpPr>
        <p:spPr>
          <a:xfrm>
            <a:off x="6870925" y="48025"/>
            <a:ext cx="2102400" cy="438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a:solidFill>
                  <a:srgbClr val="C5221F"/>
                </a:solidFill>
                <a:latin typeface="Google Sans"/>
                <a:ea typeface="Google Sans"/>
                <a:cs typeface="Google Sans"/>
                <a:sym typeface="Google Sans"/>
              </a:rPr>
              <a:t>Added connections</a:t>
            </a:r>
            <a:endParaRPr sz="1300">
              <a:solidFill>
                <a:srgbClr val="595959"/>
              </a:solidFill>
              <a:latin typeface="Roboto Light"/>
              <a:ea typeface="Roboto Light"/>
              <a:cs typeface="Roboto Light"/>
              <a:sym typeface="Roboto Light"/>
            </a:endParaRPr>
          </a:p>
        </p:txBody>
      </p:sp>
      <p:sp>
        <p:nvSpPr>
          <p:cNvPr id="153" name="Google Shape;153;p22"/>
          <p:cNvSpPr/>
          <p:nvPr/>
        </p:nvSpPr>
        <p:spPr>
          <a:xfrm>
            <a:off x="7048300" y="1566800"/>
            <a:ext cx="764100" cy="843000"/>
          </a:xfrm>
          <a:prstGeom prst="rect">
            <a:avLst/>
          </a:prstGeom>
          <a:noFill/>
          <a:ln cap="flat" cmpd="sng" w="114300">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